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13716000" cx="24384000"/>
  <p:notesSz cx="6858000" cy="9144000"/>
  <p:embeddedFontLst>
    <p:embeddedFont>
      <p:font typeface="Tahoma"/>
      <p:regular r:id="rId28"/>
      <p:bold r:id="rId29"/>
    </p:embeddedFont>
    <p:embeddedFont>
      <p:font typeface="Helvetica Neue"/>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930D7B9-0D12-4EE4-AF65-9DAC677DBBEC}">
  <a:tblStyle styleId="{2930D7B9-0D12-4EE4-AF65-9DAC677DBBEC}" styleName="Table_0">
    <a:wholeTbl>
      <a:tcTxStyle b="off" i="off">
        <a:font>
          <a:latin typeface="Calibri"/>
          <a:ea typeface="Calibri"/>
          <a:cs typeface="Calibri"/>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9EFF7"/>
          </a:solidFill>
        </a:fill>
      </a:tcStyle>
    </a:wholeTbl>
    <a:band1H>
      <a:tcTxStyle b="off" i="off"/>
      <a:tcStyle>
        <a:fill>
          <a:solidFill>
            <a:srgbClr val="D0DEEF"/>
          </a:solidFill>
        </a:fill>
      </a:tcStyle>
    </a:band1H>
    <a:band2H>
      <a:tcTxStyle b="off" i="off"/>
    </a:band2H>
    <a:band1V>
      <a:tcTxStyle b="off" i="off"/>
      <a:tcStyle>
        <a:fill>
          <a:solidFill>
            <a:srgbClr val="D0DEEF"/>
          </a:solidFill>
        </a:fill>
      </a:tcStyle>
    </a:band1V>
    <a:band2V>
      <a:tcTxStyle b="off" i="off"/>
    </a:band2V>
    <a:lastCol>
      <a:tcTxStyle b="on" i="off">
        <a:font>
          <a:latin typeface="Calibri"/>
          <a:ea typeface="Calibri"/>
          <a:cs typeface="Calibri"/>
        </a:font>
        <a:srgbClr val="FFFFFF"/>
      </a:tcTxStyle>
      <a:tcStyle>
        <a:fill>
          <a:solidFill>
            <a:srgbClr val="5B9BD5"/>
          </a:solidFill>
        </a:fill>
      </a:tcStyle>
    </a:lastCol>
    <a:firstCol>
      <a:tcTxStyle b="on" i="off">
        <a:font>
          <a:latin typeface="Calibri"/>
          <a:ea typeface="Calibri"/>
          <a:cs typeface="Calibri"/>
        </a:font>
        <a:srgbClr val="FFFFFF"/>
      </a:tcTxStyle>
      <a:tcStyle>
        <a:fill>
          <a:solidFill>
            <a:srgbClr val="5B9BD5"/>
          </a:solidFill>
        </a:fill>
      </a:tcStyle>
    </a:firstCol>
    <a:lastRow>
      <a:tcTxStyle b="on" i="off">
        <a:font>
          <a:latin typeface="Calibri"/>
          <a:ea typeface="Calibri"/>
          <a:cs typeface="Calibri"/>
        </a:font>
        <a:srgbClr val="FFFFFF"/>
      </a:tcTxStyle>
      <a:tcStyle>
        <a:tcBdr>
          <a:top>
            <a:ln cap="flat" cmpd="sng" w="38100">
              <a:solidFill>
                <a:srgbClr val="FFFFFF"/>
              </a:solidFill>
              <a:prstDash val="solid"/>
              <a:round/>
              <a:headEnd len="sm" w="sm" type="none"/>
              <a:tailEnd len="sm" w="sm" type="none"/>
            </a:ln>
          </a:top>
        </a:tcBdr>
        <a:fill>
          <a:solidFill>
            <a:srgbClr val="5B9BD5"/>
          </a:solidFill>
        </a:fill>
      </a:tcStyle>
    </a:lastRow>
    <a:seCell>
      <a:tcTxStyle b="off" i="off"/>
    </a:seCell>
    <a:swCell>
      <a:tcTxStyle b="off" i="off"/>
    </a:swCell>
    <a:firstRow>
      <a:tcTxStyle b="on" i="off">
        <a:font>
          <a:latin typeface="Calibri"/>
          <a:ea typeface="Calibri"/>
          <a:cs typeface="Calibri"/>
        </a:font>
        <a:srgbClr val="FFFFFF"/>
      </a:tcTxStyle>
      <a:tcStyle>
        <a:tcBdr>
          <a:bottom>
            <a:ln cap="flat" cmpd="sng" w="38100">
              <a:solidFill>
                <a:srgbClr val="FFFFFF"/>
              </a:solidFill>
              <a:prstDash val="solid"/>
              <a:round/>
              <a:headEnd len="sm" w="sm" type="none"/>
              <a:tailEnd len="sm" w="sm" type="none"/>
            </a:ln>
          </a:bottom>
        </a:tcBdr>
        <a:fill>
          <a:solidFill>
            <a:srgbClr val="5B9BD5"/>
          </a:solidFill>
        </a:fill>
      </a:tcStyle>
    </a:firstRow>
    <a:neCell>
      <a:tcTxStyle b="off" i="off"/>
    </a:neCell>
    <a:nwCell>
      <a:tcTxStyle b="off" i="off"/>
    </a:nwCell>
  </a:tblStyle>
  <a:tblStyle styleId="{E321AEE9-DC58-423B-BBD2-68432EDF3564}"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Tahoma-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Tahoma-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elveticaNeue-bold.fntdata"/><Relationship Id="rId30" Type="http://schemas.openxmlformats.org/officeDocument/2006/relationships/font" Target="fonts/HelveticaNeue-regular.fntdata"/><Relationship Id="rId11" Type="http://schemas.openxmlformats.org/officeDocument/2006/relationships/slide" Target="slides/slide6.xml"/><Relationship Id="rId33" Type="http://schemas.openxmlformats.org/officeDocument/2006/relationships/font" Target="fonts/HelveticaNeue-boldItalic.fntdata"/><Relationship Id="rId10" Type="http://schemas.openxmlformats.org/officeDocument/2006/relationships/slide" Target="slides/slide5.xml"/><Relationship Id="rId32" Type="http://schemas.openxmlformats.org/officeDocument/2006/relationships/font" Target="fonts/HelveticaNeue-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1pPr>
            <a:lvl2pPr indent="-228600" lvl="1" marL="914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2pPr>
            <a:lvl3pPr indent="-228600" lvl="2" marL="1371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3pPr>
            <a:lvl4pPr indent="-228600" lvl="3" marL="1828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4pPr>
            <a:lvl5pPr indent="-228600" lvl="4" marL="22860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5pPr>
            <a:lvl6pPr indent="-228600" lvl="5" marL="2743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6pPr>
            <a:lvl7pPr indent="-228600" lvl="6" marL="3200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7pPr>
            <a:lvl8pPr indent="-228600" lvl="7" marL="3657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8pPr>
            <a:lvl9pPr indent="-228600" lvl="8" marL="4114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 name="Shape 17"/>
        <p:cNvGrpSpPr/>
        <p:nvPr/>
      </p:nvGrpSpPr>
      <p:grpSpPr>
        <a:xfrm>
          <a:off x="0" y="0"/>
          <a:ext cx="0" cy="0"/>
          <a:chOff x="0" y="0"/>
          <a:chExt cx="0" cy="0"/>
        </a:xfrm>
      </p:grpSpPr>
      <p:sp>
        <p:nvSpPr>
          <p:cNvPr id="18" name="Google Shape;18;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 name="Google Shape;1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6e00c0b460_0_29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g36e00c0b460_0_2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6e00c0b460_0_1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g36e00c0b460_0_1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6e00c0b460_0_14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g36e00c0b460_0_1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6e00c0b460_0_15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g36e00c0b460_0_1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6e00c0b460_0_16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g36e00c0b460_0_1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6e00c0b460_0_17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g36e00c0b460_0_1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6e00c0b460_0_18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g36e00c0b460_0_1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6e00c0b460_0_19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g36e00c0b460_0_1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6e00c0b460_0_19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g36e00c0b460_0_19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6e00c0b460_0_20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g36e00c0b460_0_2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 name="Google Shape;2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6e00c0b460_0_2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g36e00c0b460_0_2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6e00c0b460_0_3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g36e00c0b460_0_3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6e00c0b460_0_23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g36e00c0b460_0_2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g36e00c0b460_0_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 name="Google Shape;33;g36e00c0b460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g36e00c0b460_0_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 name="Google Shape;40;g36e00c0b460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g36e00c0b460_0_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 name="Google Shape;47;g36e00c0b460_0_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6e00c0b460_0_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 name="Google Shape;52;g36e00c0b460_0_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6e00c0b460_0_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 name="Google Shape;58;g36e00c0b460_0_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6e00c0b460_0_27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 name="Google Shape;72;g36e00c0b460_0_2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6e00c0b460_0_28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g36e00c0b460_0_2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age">
  <p:cSld name="Title Page Leaf">
    <p:bg>
      <p:bgPr>
        <a:blipFill>
          <a:blip r:embed="rId2">
            <a:alphaModFix/>
          </a:blip>
          <a:stretch>
            <a:fillRect/>
          </a:stretch>
        </a:blipFill>
      </p:bgPr>
    </p:bg>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Page">
  <p:cSld name="Presentation Page Leaf">
    <p:bg>
      <p:bgPr>
        <a:blipFill>
          <a:blip r:embed="rId2">
            <a:alphaModFix/>
          </a:blip>
          <a:stretch>
            <a:fillRect/>
          </a:stretch>
        </a:blipFill>
      </p:bgPr>
    </p:bg>
    <p:spTree>
      <p:nvGrpSpPr>
        <p:cNvPr id="9" name="Shape 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Page">
  <p:cSld name="1_Thank You Page">
    <p:bg>
      <p:bgPr>
        <a:blipFill>
          <a:blip r:embed="rId2">
            <a:alphaModFix/>
          </a:blip>
          <a:stretch>
            <a:fillRect/>
          </a:stretch>
        </a:blipFill>
      </p:bgPr>
    </p:bg>
    <p:spTree>
      <p:nvGrpSpPr>
        <p:cNvPr id="10" name="Shape 1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5"/>
          <p:cNvSpPr txBox="1"/>
          <p:nvPr>
            <p:ph type="title"/>
          </p:nvPr>
        </p:nvSpPr>
        <p:spPr>
          <a:xfrm>
            <a:off x="1219200" y="549276"/>
            <a:ext cx="21945600" cy="2286300"/>
          </a:xfrm>
          <a:prstGeom prst="rect">
            <a:avLst/>
          </a:prstGeom>
          <a:noFill/>
          <a:ln>
            <a:noFill/>
          </a:ln>
        </p:spPr>
        <p:txBody>
          <a:bodyPr anchorCtr="0" anchor="ctr" bIns="182875" lIns="182875" spcFirstLastPara="1" rIns="182875" wrap="square" tIns="182875">
            <a:noAutofit/>
          </a:bodyPr>
          <a:lstStyle>
            <a:lvl1pPr lvl="0" marR="0" rtl="0" algn="ctr">
              <a:lnSpc>
                <a:spcPct val="100000"/>
              </a:lnSpc>
              <a:spcBef>
                <a:spcPts val="0"/>
              </a:spcBef>
              <a:spcAft>
                <a:spcPts val="0"/>
              </a:spcAft>
              <a:buClr>
                <a:schemeClr val="dk1"/>
              </a:buClr>
              <a:buSzPts val="2900"/>
              <a:buFont typeface="Calibri"/>
              <a:buNone/>
              <a:defRPr b="0" i="0" sz="8800" u="none" cap="none" strike="noStrike">
                <a:solidFill>
                  <a:schemeClr val="dk1"/>
                </a:solidFill>
                <a:latin typeface="Calibri"/>
                <a:ea typeface="Calibri"/>
                <a:cs typeface="Calibri"/>
                <a:sym typeface="Calibri"/>
              </a:defRPr>
            </a:lvl1pPr>
            <a:lvl2pPr lvl="1" rtl="0" algn="l">
              <a:lnSpc>
                <a:spcPct val="100000"/>
              </a:lnSpc>
              <a:spcBef>
                <a:spcPts val="0"/>
              </a:spcBef>
              <a:spcAft>
                <a:spcPts val="0"/>
              </a:spcAft>
              <a:buSzPts val="2900"/>
              <a:buNone/>
              <a:defRPr sz="3700"/>
            </a:lvl2pPr>
            <a:lvl3pPr lvl="2" rtl="0" algn="l">
              <a:lnSpc>
                <a:spcPct val="100000"/>
              </a:lnSpc>
              <a:spcBef>
                <a:spcPts val="0"/>
              </a:spcBef>
              <a:spcAft>
                <a:spcPts val="0"/>
              </a:spcAft>
              <a:buSzPts val="2900"/>
              <a:buNone/>
              <a:defRPr sz="3700"/>
            </a:lvl3pPr>
            <a:lvl4pPr lvl="3" rtl="0" algn="l">
              <a:lnSpc>
                <a:spcPct val="100000"/>
              </a:lnSpc>
              <a:spcBef>
                <a:spcPts val="0"/>
              </a:spcBef>
              <a:spcAft>
                <a:spcPts val="0"/>
              </a:spcAft>
              <a:buSzPts val="2900"/>
              <a:buNone/>
              <a:defRPr sz="3700"/>
            </a:lvl4pPr>
            <a:lvl5pPr lvl="4" rtl="0" algn="l">
              <a:lnSpc>
                <a:spcPct val="100000"/>
              </a:lnSpc>
              <a:spcBef>
                <a:spcPts val="0"/>
              </a:spcBef>
              <a:spcAft>
                <a:spcPts val="0"/>
              </a:spcAft>
              <a:buSzPts val="2900"/>
              <a:buNone/>
              <a:defRPr sz="3700"/>
            </a:lvl5pPr>
            <a:lvl6pPr lvl="5" rtl="0" algn="l">
              <a:lnSpc>
                <a:spcPct val="100000"/>
              </a:lnSpc>
              <a:spcBef>
                <a:spcPts val="0"/>
              </a:spcBef>
              <a:spcAft>
                <a:spcPts val="0"/>
              </a:spcAft>
              <a:buSzPts val="2900"/>
              <a:buNone/>
              <a:defRPr sz="3700"/>
            </a:lvl6pPr>
            <a:lvl7pPr lvl="6" rtl="0" algn="l">
              <a:lnSpc>
                <a:spcPct val="100000"/>
              </a:lnSpc>
              <a:spcBef>
                <a:spcPts val="0"/>
              </a:spcBef>
              <a:spcAft>
                <a:spcPts val="0"/>
              </a:spcAft>
              <a:buSzPts val="2900"/>
              <a:buNone/>
              <a:defRPr sz="3700"/>
            </a:lvl7pPr>
            <a:lvl8pPr lvl="7" rtl="0" algn="l">
              <a:lnSpc>
                <a:spcPct val="100000"/>
              </a:lnSpc>
              <a:spcBef>
                <a:spcPts val="0"/>
              </a:spcBef>
              <a:spcAft>
                <a:spcPts val="0"/>
              </a:spcAft>
              <a:buSzPts val="2900"/>
              <a:buNone/>
              <a:defRPr sz="3700"/>
            </a:lvl8pPr>
            <a:lvl9pPr lvl="8" rtl="0" algn="l">
              <a:lnSpc>
                <a:spcPct val="100000"/>
              </a:lnSpc>
              <a:spcBef>
                <a:spcPts val="0"/>
              </a:spcBef>
              <a:spcAft>
                <a:spcPts val="0"/>
              </a:spcAft>
              <a:buSzPts val="2900"/>
              <a:buNone/>
              <a:defRPr sz="3700"/>
            </a:lvl9pPr>
          </a:lstStyle>
          <a:p/>
        </p:txBody>
      </p:sp>
      <p:sp>
        <p:nvSpPr>
          <p:cNvPr id="13" name="Google Shape;13;p5"/>
          <p:cNvSpPr txBox="1"/>
          <p:nvPr>
            <p:ph idx="1" type="body"/>
          </p:nvPr>
        </p:nvSpPr>
        <p:spPr>
          <a:xfrm>
            <a:off x="1219200" y="3200400"/>
            <a:ext cx="21945600" cy="9051900"/>
          </a:xfrm>
          <a:prstGeom prst="rect">
            <a:avLst/>
          </a:prstGeom>
          <a:noFill/>
          <a:ln>
            <a:noFill/>
          </a:ln>
        </p:spPr>
        <p:txBody>
          <a:bodyPr anchorCtr="0" anchor="t" bIns="182875" lIns="182875" spcFirstLastPara="1" rIns="182875" wrap="square" tIns="182875">
            <a:noAutofit/>
          </a:bodyPr>
          <a:lstStyle>
            <a:lvl1pPr indent="-635000" lvl="0" marL="457200" marR="0" rtl="0" algn="l">
              <a:lnSpc>
                <a:spcPct val="100000"/>
              </a:lnSpc>
              <a:spcBef>
                <a:spcPts val="130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1pPr>
            <a:lvl2pPr indent="-584200" lvl="1" marL="914400" marR="0" rtl="0" algn="l">
              <a:lnSpc>
                <a:spcPct val="100000"/>
              </a:lnSpc>
              <a:spcBef>
                <a:spcPts val="11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2pPr>
            <a:lvl3pPr indent="-533400" lvl="2" marL="1371600" marR="0" rtl="0" algn="l">
              <a:lnSpc>
                <a:spcPct val="100000"/>
              </a:lnSpc>
              <a:spcBef>
                <a:spcPts val="11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3pPr>
            <a:lvl4pPr indent="-482600" lvl="3" marL="18288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4pPr>
            <a:lvl5pPr indent="-482600" lvl="4" marL="22860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5pPr>
            <a:lvl6pPr indent="-482600" lvl="5" marL="27432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6pPr>
            <a:lvl7pPr indent="-482600" lvl="6" marL="3200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7pPr>
            <a:lvl8pPr indent="-482600" lvl="7" marL="36576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8pPr>
            <a:lvl9pPr indent="-482600" lvl="8" marL="41148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9pPr>
          </a:lstStyle>
          <a:p/>
        </p:txBody>
      </p:sp>
      <p:sp>
        <p:nvSpPr>
          <p:cNvPr id="14" name="Google Shape;14;p5"/>
          <p:cNvSpPr txBox="1"/>
          <p:nvPr>
            <p:ph idx="10" type="dt"/>
          </p:nvPr>
        </p:nvSpPr>
        <p:spPr>
          <a:xfrm>
            <a:off x="1219200" y="12712700"/>
            <a:ext cx="5689500" cy="730500"/>
          </a:xfrm>
          <a:prstGeom prst="rect">
            <a:avLst/>
          </a:prstGeom>
          <a:noFill/>
          <a:ln>
            <a:noFill/>
          </a:ln>
        </p:spPr>
        <p:txBody>
          <a:bodyPr anchorCtr="0" anchor="ctr" bIns="182875" lIns="182875" spcFirstLastPara="1" rIns="182875" wrap="square" tIns="182875">
            <a:noAutofit/>
          </a:bodyPr>
          <a:lstStyle>
            <a:lvl1pPr lvl="0" marR="0" rtl="0" algn="l">
              <a:lnSpc>
                <a:spcPct val="100000"/>
              </a:lnSpc>
              <a:spcBef>
                <a:spcPts val="0"/>
              </a:spcBef>
              <a:spcAft>
                <a:spcPts val="0"/>
              </a:spcAft>
              <a:buSzPts val="2900"/>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9pPr>
          </a:lstStyle>
          <a:p/>
        </p:txBody>
      </p:sp>
      <p:sp>
        <p:nvSpPr>
          <p:cNvPr id="15" name="Google Shape;15;p5"/>
          <p:cNvSpPr txBox="1"/>
          <p:nvPr>
            <p:ph idx="11" type="ftr"/>
          </p:nvPr>
        </p:nvSpPr>
        <p:spPr>
          <a:xfrm>
            <a:off x="8331200" y="12712700"/>
            <a:ext cx="7721700" cy="730500"/>
          </a:xfrm>
          <a:prstGeom prst="rect">
            <a:avLst/>
          </a:prstGeom>
          <a:noFill/>
          <a:ln>
            <a:noFill/>
          </a:ln>
        </p:spPr>
        <p:txBody>
          <a:bodyPr anchorCtr="0" anchor="ctr" bIns="182875" lIns="182875" spcFirstLastPara="1" rIns="182875" wrap="square" tIns="182875">
            <a:noAutofit/>
          </a:bodyPr>
          <a:lstStyle>
            <a:lvl1pPr lvl="0" marR="0" rtl="0" algn="ctr">
              <a:lnSpc>
                <a:spcPct val="100000"/>
              </a:lnSpc>
              <a:spcBef>
                <a:spcPts val="0"/>
              </a:spcBef>
              <a:spcAft>
                <a:spcPts val="0"/>
              </a:spcAft>
              <a:buSzPts val="2900"/>
              <a:buNone/>
              <a:defRPr b="0" i="0" sz="2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2900"/>
              <a:buNone/>
              <a:defRPr b="0" i="0" sz="3700" u="none" cap="none" strike="noStrike">
                <a:solidFill>
                  <a:schemeClr val="dk1"/>
                </a:solidFill>
                <a:latin typeface="Calibri"/>
                <a:ea typeface="Calibri"/>
                <a:cs typeface="Calibri"/>
                <a:sym typeface="Calibri"/>
              </a:defRPr>
            </a:lvl9pPr>
          </a:lstStyle>
          <a:p/>
        </p:txBody>
      </p:sp>
      <p:sp>
        <p:nvSpPr>
          <p:cNvPr id="16" name="Google Shape;16;p5"/>
          <p:cNvSpPr txBox="1"/>
          <p:nvPr>
            <p:ph idx="12" type="sldNum"/>
          </p:nvPr>
        </p:nvSpPr>
        <p:spPr>
          <a:xfrm>
            <a:off x="17475200" y="12712700"/>
            <a:ext cx="5689500" cy="730500"/>
          </a:xfrm>
          <a:prstGeom prst="rect">
            <a:avLst/>
          </a:prstGeom>
          <a:noFill/>
          <a:ln>
            <a:noFill/>
          </a:ln>
        </p:spPr>
        <p:txBody>
          <a:bodyPr anchorCtr="0" anchor="ctr" bIns="91400" lIns="182875" spcFirstLastPara="1" rIns="182875" wrap="square" tIns="91400">
            <a:noAutofit/>
          </a:bodyPr>
          <a:lstStyle>
            <a:lvl1pPr indent="0" lvl="0"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mt="14000"/>
          </a:blip>
          <a:srcRect b="0" l="0" r="0" t="0"/>
          <a:stretch/>
        </p:blipFill>
        <p:spPr>
          <a:xfrm rot="-3082432">
            <a:off x="20807265" y="8310200"/>
            <a:ext cx="4720137" cy="4720137"/>
          </a:xfrm>
          <a:prstGeom prst="rect">
            <a:avLst/>
          </a:prstGeom>
          <a:noFill/>
          <a:ln>
            <a:noFill/>
          </a:ln>
        </p:spPr>
      </p:pic>
      <p:pic>
        <p:nvPicPr>
          <p:cNvPr id="7" name="Google Shape;7;p1"/>
          <p:cNvPicPr preferRelativeResize="0"/>
          <p:nvPr/>
        </p:nvPicPr>
        <p:blipFill rotWithShape="1">
          <a:blip r:embed="rId1">
            <a:alphaModFix amt="5000"/>
          </a:blip>
          <a:srcRect b="0" l="0" r="0" t="0"/>
          <a:stretch/>
        </p:blipFill>
        <p:spPr>
          <a:xfrm>
            <a:off x="22664400" y="7284013"/>
            <a:ext cx="2634073" cy="2634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social.desa.un.org/issues/disability/crpd/convention-on-the-rights-of-persons-with-disabilities-crp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 name="Shape 20"/>
        <p:cNvGrpSpPr/>
        <p:nvPr/>
      </p:nvGrpSpPr>
      <p:grpSpPr>
        <a:xfrm>
          <a:off x="0" y="0"/>
          <a:ext cx="0" cy="0"/>
          <a:chOff x="0" y="0"/>
          <a:chExt cx="0" cy="0"/>
        </a:xfrm>
      </p:grpSpPr>
      <p:sp>
        <p:nvSpPr>
          <p:cNvPr id="21" name="Google Shape;21;p6"/>
          <p:cNvSpPr txBox="1"/>
          <p:nvPr/>
        </p:nvSpPr>
        <p:spPr>
          <a:xfrm>
            <a:off x="957000" y="4202700"/>
            <a:ext cx="22470000" cy="53106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None/>
            </a:pPr>
            <a:r>
              <a:t/>
            </a:r>
            <a:endParaRPr sz="700">
              <a:solidFill>
                <a:srgbClr val="000000"/>
              </a:solidFill>
              <a:latin typeface="Calibri"/>
              <a:ea typeface="Calibri"/>
              <a:cs typeface="Calibri"/>
              <a:sym typeface="Calibri"/>
            </a:endParaRPr>
          </a:p>
          <a:p>
            <a:pPr indent="0" lvl="0" marL="0" rtl="0" algn="ctr">
              <a:spcBef>
                <a:spcPts val="0"/>
              </a:spcBef>
              <a:spcAft>
                <a:spcPts val="0"/>
              </a:spcAft>
              <a:buNone/>
            </a:pPr>
            <a:r>
              <a:rPr b="1" lang="en-CA" sz="8300">
                <a:solidFill>
                  <a:srgbClr val="431C35"/>
                </a:solidFill>
              </a:rPr>
              <a:t>L’inclusion des femmes et des filles en situation de handicap dans les programmes de santé et d’égalité des genres</a:t>
            </a:r>
            <a:endParaRPr b="1" sz="8300">
              <a:solidFill>
                <a:srgbClr val="431C35"/>
              </a:solidFill>
            </a:endParaRPr>
          </a:p>
          <a:p>
            <a:pPr indent="0" lvl="0" marL="0" rtl="0" algn="ctr">
              <a:lnSpc>
                <a:spcPct val="90000"/>
              </a:lnSpc>
              <a:spcBef>
                <a:spcPts val="1000"/>
              </a:spcBef>
              <a:spcAft>
                <a:spcPts val="0"/>
              </a:spcAft>
              <a:buNone/>
            </a:pPr>
            <a:r>
              <a:t/>
            </a:r>
            <a:endParaRPr sz="1900">
              <a:solidFill>
                <a:srgbClr val="000000"/>
              </a:solidFill>
            </a:endParaRPr>
          </a:p>
          <a:p>
            <a:pPr indent="0" lvl="0" marL="0" rtl="0" algn="l">
              <a:lnSpc>
                <a:spcPct val="90000"/>
              </a:lnSpc>
              <a:spcBef>
                <a:spcPts val="1000"/>
              </a:spcBef>
              <a:spcAft>
                <a:spcPts val="0"/>
              </a:spcAft>
              <a:buNone/>
            </a:pPr>
            <a:r>
              <a:t/>
            </a:r>
            <a:endParaRPr sz="700">
              <a:solidFill>
                <a:srgbClr val="000000"/>
              </a:solidFill>
            </a:endParaRPr>
          </a:p>
        </p:txBody>
      </p:sp>
      <p:sp>
        <p:nvSpPr>
          <p:cNvPr id="22" name="Google Shape;22;p6"/>
          <p:cNvSpPr txBox="1"/>
          <p:nvPr/>
        </p:nvSpPr>
        <p:spPr>
          <a:xfrm>
            <a:off x="9742650" y="9880700"/>
            <a:ext cx="4898700" cy="9189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1000"/>
              </a:spcBef>
              <a:spcAft>
                <a:spcPts val="0"/>
              </a:spcAft>
              <a:buNone/>
            </a:pPr>
            <a:r>
              <a:rPr b="1" lang="en-CA" sz="3600">
                <a:solidFill>
                  <a:schemeClr val="dk1"/>
                </a:solidFill>
              </a:rPr>
              <a:t> </a:t>
            </a:r>
            <a:r>
              <a:rPr b="1" lang="en-CA" sz="5300">
                <a:solidFill>
                  <a:srgbClr val="993365"/>
                </a:solidFill>
              </a:rPr>
              <a:t>Webinaire 1</a:t>
            </a:r>
            <a:endParaRPr b="1" sz="4100">
              <a:solidFill>
                <a:srgbClr val="993365"/>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5"/>
          <p:cNvSpPr txBox="1"/>
          <p:nvPr/>
        </p:nvSpPr>
        <p:spPr>
          <a:xfrm>
            <a:off x="1213625" y="2958050"/>
            <a:ext cx="11300100" cy="647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1" lang="en-CA" sz="4200">
                <a:solidFill>
                  <a:srgbClr val="993365"/>
                </a:solidFill>
              </a:rPr>
              <a:t>Le handicap résulte des obstacles imposés par la société.</a:t>
            </a:r>
            <a:endParaRPr b="1" sz="4200">
              <a:solidFill>
                <a:srgbClr val="993365"/>
              </a:solidFill>
            </a:endParaRPr>
          </a:p>
          <a:p>
            <a:pPr indent="0" lvl="0" marL="0" rtl="0" algn="l">
              <a:lnSpc>
                <a:spcPct val="90000"/>
              </a:lnSpc>
              <a:spcBef>
                <a:spcPts val="0"/>
              </a:spcBef>
              <a:spcAft>
                <a:spcPts val="0"/>
              </a:spcAft>
              <a:buNone/>
            </a:pPr>
            <a:r>
              <a:t/>
            </a:r>
            <a:endParaRPr b="1" sz="4200">
              <a:solidFill>
                <a:srgbClr val="993365"/>
              </a:solidFill>
            </a:endParaRPr>
          </a:p>
          <a:p>
            <a:pPr indent="0" lvl="0" marL="0" rtl="0" algn="l">
              <a:lnSpc>
                <a:spcPct val="90000"/>
              </a:lnSpc>
              <a:spcBef>
                <a:spcPts val="0"/>
              </a:spcBef>
              <a:spcAft>
                <a:spcPts val="0"/>
              </a:spcAft>
              <a:buNone/>
            </a:pPr>
            <a:r>
              <a:t/>
            </a:r>
            <a:endParaRPr b="1" sz="3500">
              <a:solidFill>
                <a:srgbClr val="993365"/>
              </a:solidFill>
            </a:endParaRPr>
          </a:p>
        </p:txBody>
      </p:sp>
      <p:sp>
        <p:nvSpPr>
          <p:cNvPr id="101" name="Google Shape;101;p15"/>
          <p:cNvSpPr/>
          <p:nvPr/>
        </p:nvSpPr>
        <p:spPr>
          <a:xfrm>
            <a:off x="5103175" y="4767412"/>
            <a:ext cx="4860000" cy="4860000"/>
          </a:xfrm>
          <a:prstGeom prst="ellipse">
            <a:avLst/>
          </a:prstGeom>
          <a:noFill/>
          <a:ln cap="flat" cmpd="sng" w="38100">
            <a:solidFill>
              <a:srgbClr val="00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02" name="Google Shape;102;p15"/>
          <p:cNvSpPr/>
          <p:nvPr/>
        </p:nvSpPr>
        <p:spPr>
          <a:xfrm>
            <a:off x="5913185" y="5656256"/>
            <a:ext cx="3240000" cy="3240000"/>
          </a:xfrm>
          <a:prstGeom prst="ellipse">
            <a:avLst/>
          </a:prstGeom>
          <a:noFill/>
          <a:ln cap="flat" cmpd="sng" w="28575">
            <a:solidFill>
              <a:srgbClr val="800000"/>
            </a:solidFill>
            <a:prstDash val="dash"/>
            <a:round/>
            <a:headEnd len="sm" w="sm" type="none"/>
            <a:tailEnd len="sm" w="sm" type="none"/>
          </a:ln>
        </p:spPr>
        <p:txBody>
          <a:bodyPr anchorCtr="0" anchor="t" bIns="45700" lIns="91425" spcFirstLastPara="1" rIns="91425" wrap="square" tIns="586800">
            <a:noAutofit/>
          </a:bodyPr>
          <a:lstStyle/>
          <a:p>
            <a:pPr indent="0" lvl="0" marL="0" marR="0" rtl="0" algn="ctr">
              <a:lnSpc>
                <a:spcPct val="100000"/>
              </a:lnSpc>
              <a:spcBef>
                <a:spcPts val="0"/>
              </a:spcBef>
              <a:spcAft>
                <a:spcPts val="0"/>
              </a:spcAft>
              <a:buClr>
                <a:srgbClr val="000000"/>
              </a:buClr>
              <a:buSzPts val="1200"/>
              <a:buFont typeface="Arial"/>
              <a:buNone/>
            </a:pPr>
            <a:r>
              <a:rPr b="1" lang="en-CA" sz="2200">
                <a:latin typeface="Tahoma"/>
                <a:ea typeface="Tahoma"/>
                <a:cs typeface="Tahoma"/>
                <a:sym typeface="Tahoma"/>
              </a:rPr>
              <a:t>Personnes en situation de handicap</a:t>
            </a:r>
            <a:endParaRPr b="1" sz="2200">
              <a:latin typeface="Tahoma"/>
              <a:ea typeface="Tahoma"/>
              <a:cs typeface="Tahoma"/>
              <a:sym typeface="Tahoma"/>
            </a:endParaRPr>
          </a:p>
          <a:p>
            <a:pPr indent="0" lvl="0" marL="0" marR="0" rtl="0" algn="l">
              <a:lnSpc>
                <a:spcPct val="100000"/>
              </a:lnSpc>
              <a:spcBef>
                <a:spcPts val="0"/>
              </a:spcBef>
              <a:spcAft>
                <a:spcPts val="0"/>
              </a:spcAft>
              <a:buClr>
                <a:srgbClr val="000000"/>
              </a:buClr>
              <a:buSzPts val="1200"/>
              <a:buFont typeface="Arial"/>
              <a:buNone/>
            </a:pPr>
            <a:r>
              <a:t/>
            </a:r>
            <a:endParaRPr b="1" sz="2200">
              <a:latin typeface="Tahoma"/>
              <a:ea typeface="Tahoma"/>
              <a:cs typeface="Tahoma"/>
              <a:sym typeface="Tahoma"/>
            </a:endParaRPr>
          </a:p>
        </p:txBody>
      </p:sp>
      <p:sp>
        <p:nvSpPr>
          <p:cNvPr id="103" name="Google Shape;103;p15"/>
          <p:cNvSpPr txBox="1"/>
          <p:nvPr/>
        </p:nvSpPr>
        <p:spPr>
          <a:xfrm>
            <a:off x="5261554" y="4767413"/>
            <a:ext cx="2338500" cy="6693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CA" sz="2900" u="none" cap="none" strike="noStrike">
                <a:solidFill>
                  <a:srgbClr val="000000"/>
                </a:solidFill>
                <a:latin typeface="Tahoma"/>
                <a:ea typeface="Tahoma"/>
                <a:cs typeface="Tahoma"/>
                <a:sym typeface="Tahoma"/>
              </a:rPr>
              <a:t>SOCI</a:t>
            </a:r>
            <a:r>
              <a:rPr b="1" lang="en-CA" sz="2900">
                <a:latin typeface="Tahoma"/>
                <a:ea typeface="Tahoma"/>
                <a:cs typeface="Tahoma"/>
                <a:sym typeface="Tahoma"/>
              </a:rPr>
              <a:t>É</a:t>
            </a:r>
            <a:r>
              <a:rPr b="1" i="0" lang="en-CA" sz="2900" u="none" cap="none" strike="noStrike">
                <a:solidFill>
                  <a:srgbClr val="000000"/>
                </a:solidFill>
                <a:latin typeface="Tahoma"/>
                <a:ea typeface="Tahoma"/>
                <a:cs typeface="Tahoma"/>
                <a:sym typeface="Tahoma"/>
              </a:rPr>
              <a:t>T</a:t>
            </a:r>
            <a:r>
              <a:rPr b="1" lang="en-CA" sz="2900">
                <a:latin typeface="Tahoma"/>
                <a:ea typeface="Tahoma"/>
                <a:cs typeface="Tahoma"/>
                <a:sym typeface="Tahoma"/>
              </a:rPr>
              <a:t>É</a:t>
            </a:r>
            <a:endParaRPr b="0" i="0" sz="2900" u="none" cap="none" strike="noStrike">
              <a:solidFill>
                <a:srgbClr val="000000"/>
              </a:solidFill>
              <a:latin typeface="Tahoma"/>
              <a:ea typeface="Tahoma"/>
              <a:cs typeface="Tahoma"/>
              <a:sym typeface="Tahoma"/>
            </a:endParaRPr>
          </a:p>
        </p:txBody>
      </p:sp>
      <p:sp>
        <p:nvSpPr>
          <p:cNvPr id="104" name="Google Shape;104;p15"/>
          <p:cNvSpPr txBox="1"/>
          <p:nvPr/>
        </p:nvSpPr>
        <p:spPr>
          <a:xfrm>
            <a:off x="3918125" y="10095188"/>
            <a:ext cx="16807800" cy="1293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lang="en-CA" sz="2600"/>
              <a:t>Les activités se concentrent sur l’inclusion en ciblant et en éliminant les obstacles à l’accès, ainsi que les barrières institutionnelles et comportementales. Les personnes en situation de handicap sont explicitement reconnues comme faisant partie intégrante de la société.</a:t>
            </a:r>
            <a:endParaRPr sz="2600"/>
          </a:p>
        </p:txBody>
      </p:sp>
      <p:sp>
        <p:nvSpPr>
          <p:cNvPr id="105" name="Google Shape;105;p15"/>
          <p:cNvSpPr txBox="1"/>
          <p:nvPr/>
        </p:nvSpPr>
        <p:spPr>
          <a:xfrm>
            <a:off x="866775" y="11894050"/>
            <a:ext cx="3201900" cy="339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CA"/>
              <a:t>Source: Coe et Wapling, 2010   </a:t>
            </a:r>
            <a:endParaRPr>
              <a:solidFill>
                <a:srgbClr val="888888"/>
              </a:solidFill>
            </a:endParaRPr>
          </a:p>
        </p:txBody>
      </p:sp>
      <p:grpSp>
        <p:nvGrpSpPr>
          <p:cNvPr id="106" name="Google Shape;106;p15"/>
          <p:cNvGrpSpPr/>
          <p:nvPr/>
        </p:nvGrpSpPr>
        <p:grpSpPr>
          <a:xfrm>
            <a:off x="13687106" y="4672052"/>
            <a:ext cx="4860000" cy="4860000"/>
            <a:chOff x="13687106" y="4672053"/>
            <a:chExt cx="4860000" cy="4860000"/>
          </a:xfrm>
        </p:grpSpPr>
        <p:sp>
          <p:nvSpPr>
            <p:cNvPr id="107" name="Google Shape;107;p15"/>
            <p:cNvSpPr/>
            <p:nvPr/>
          </p:nvSpPr>
          <p:spPr>
            <a:xfrm>
              <a:off x="13687106" y="4672052"/>
              <a:ext cx="4860000" cy="4860000"/>
            </a:xfrm>
            <a:prstGeom prst="ellipse">
              <a:avLst/>
            </a:prstGeom>
            <a:solidFill>
              <a:srgbClr val="FEE599"/>
            </a:solidFill>
            <a:ln cap="flat" cmpd="sng" w="38100">
              <a:solidFill>
                <a:schemeClr val="dk1"/>
              </a:solidFill>
              <a:prstDash val="solid"/>
              <a:miter lim="800000"/>
              <a:headEnd len="sm" w="sm" type="none"/>
              <a:tailEnd len="sm" w="sm" type="none"/>
            </a:ln>
          </p:spPr>
          <p:txBody>
            <a:bodyPr anchorCtr="1"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08" name="Google Shape;108;p15"/>
            <p:cNvGrpSpPr/>
            <p:nvPr/>
          </p:nvGrpSpPr>
          <p:grpSpPr>
            <a:xfrm>
              <a:off x="15936953" y="6224251"/>
              <a:ext cx="1597877" cy="1597853"/>
              <a:chOff x="1861938" y="932842"/>
              <a:chExt cx="1581900" cy="1569600"/>
            </a:xfrm>
          </p:grpSpPr>
          <p:sp>
            <p:nvSpPr>
              <p:cNvPr id="109" name="Google Shape;109;p15"/>
              <p:cNvSpPr/>
              <p:nvPr/>
            </p:nvSpPr>
            <p:spPr>
              <a:xfrm>
                <a:off x="1861938" y="932842"/>
                <a:ext cx="1581900" cy="1569600"/>
              </a:xfrm>
              <a:prstGeom prst="ellipse">
                <a:avLst/>
              </a:prstGeom>
              <a:solidFill>
                <a:srgbClr val="000000">
                  <a:alpha val="4310"/>
                </a:srgbClr>
              </a:solidFill>
              <a:ln cap="flat" cmpd="sng" w="39950">
                <a:solidFill>
                  <a:srgbClr val="849398"/>
                </a:solidFill>
                <a:prstDash val="dash"/>
                <a:miter lim="800000"/>
                <a:headEnd len="sm" w="sm" type="none"/>
                <a:tailEnd len="sm" w="sm" type="none"/>
              </a:ln>
            </p:spPr>
            <p:txBody>
              <a:bodyPr anchorCtr="1" anchor="ctr" bIns="50700" lIns="101450" spcFirstLastPara="1" rIns="101450" wrap="square" tIns="50700">
                <a:noAutofit/>
              </a:bodyPr>
              <a:lstStyle/>
              <a:p>
                <a:pPr indent="0" lvl="0" marL="0" marR="0" rtl="0" algn="l">
                  <a:lnSpc>
                    <a:spcPct val="100000"/>
                  </a:lnSpc>
                  <a:spcBef>
                    <a:spcPts val="0"/>
                  </a:spcBef>
                  <a:spcAft>
                    <a:spcPts val="0"/>
                  </a:spcAft>
                  <a:buClr>
                    <a:srgbClr val="000000"/>
                  </a:buClr>
                  <a:buSzPts val="1997"/>
                  <a:buFont typeface="Arial"/>
                  <a:buNone/>
                </a:pPr>
                <a:r>
                  <a:t/>
                </a:r>
                <a:endParaRPr b="0" i="0" sz="1997" u="none" cap="none" strike="noStrike">
                  <a:solidFill>
                    <a:srgbClr val="FFFFFF"/>
                  </a:solidFill>
                  <a:latin typeface="Calibri"/>
                  <a:ea typeface="Calibri"/>
                  <a:cs typeface="Calibri"/>
                  <a:sym typeface="Calibri"/>
                </a:endParaRPr>
              </a:p>
            </p:txBody>
          </p:sp>
          <p:sp>
            <p:nvSpPr>
              <p:cNvPr id="110" name="Google Shape;110;p15"/>
              <p:cNvSpPr txBox="1"/>
              <p:nvPr/>
            </p:nvSpPr>
            <p:spPr>
              <a:xfrm>
                <a:off x="2087379" y="1269901"/>
                <a:ext cx="1131000" cy="776700"/>
              </a:xfrm>
              <a:prstGeom prst="rect">
                <a:avLst/>
              </a:prstGeom>
              <a:noFill/>
              <a:ln>
                <a:noFill/>
              </a:ln>
            </p:spPr>
            <p:txBody>
              <a:bodyPr anchorCtr="0" anchor="t" bIns="50700" lIns="101450" spcFirstLastPara="1" rIns="101450" wrap="square" tIns="50700">
                <a:noAutofit/>
              </a:bodyPr>
              <a:lstStyle/>
              <a:p>
                <a:pPr indent="0" lvl="0" marL="0" marR="0" rtl="0" algn="ctr">
                  <a:lnSpc>
                    <a:spcPct val="100000"/>
                  </a:lnSpc>
                  <a:spcBef>
                    <a:spcPts val="0"/>
                  </a:spcBef>
                  <a:spcAft>
                    <a:spcPts val="0"/>
                  </a:spcAft>
                  <a:buClr>
                    <a:srgbClr val="000000"/>
                  </a:buClr>
                  <a:buSzPts val="999"/>
                  <a:buFont typeface="Arial"/>
                  <a:buNone/>
                </a:pPr>
                <a:r>
                  <a:rPr lang="en-CA" sz="1331">
                    <a:latin typeface="Tahoma"/>
                    <a:ea typeface="Tahoma"/>
                    <a:cs typeface="Tahoma"/>
                    <a:sym typeface="Tahoma"/>
                  </a:rPr>
                  <a:t>Personnes en situation de handicap</a:t>
                </a:r>
                <a:endParaRPr sz="1331">
                  <a:latin typeface="Tahoma"/>
                  <a:ea typeface="Tahoma"/>
                  <a:cs typeface="Tahoma"/>
                  <a:sym typeface="Tahoma"/>
                </a:endParaRPr>
              </a:p>
              <a:p>
                <a:pPr indent="0" lvl="0" marL="0" marR="0" rtl="0" algn="ctr">
                  <a:lnSpc>
                    <a:spcPct val="100000"/>
                  </a:lnSpc>
                  <a:spcBef>
                    <a:spcPts val="0"/>
                  </a:spcBef>
                  <a:spcAft>
                    <a:spcPts val="0"/>
                  </a:spcAft>
                  <a:buClr>
                    <a:srgbClr val="000000"/>
                  </a:buClr>
                  <a:buSzPts val="999"/>
                  <a:buFont typeface="Arial"/>
                  <a:buNone/>
                </a:pPr>
                <a:r>
                  <a:t/>
                </a:r>
                <a:endParaRPr sz="1553">
                  <a:latin typeface="Tahoma"/>
                  <a:ea typeface="Tahoma"/>
                  <a:cs typeface="Tahoma"/>
                  <a:sym typeface="Tahoma"/>
                </a:endParaRPr>
              </a:p>
            </p:txBody>
          </p:sp>
        </p:grpSp>
        <p:grpSp>
          <p:nvGrpSpPr>
            <p:cNvPr id="111" name="Google Shape;111;p15"/>
            <p:cNvGrpSpPr/>
            <p:nvPr/>
          </p:nvGrpSpPr>
          <p:grpSpPr>
            <a:xfrm>
              <a:off x="15261873" y="7372727"/>
              <a:ext cx="1597877" cy="1523577"/>
              <a:chOff x="1320192" y="1461945"/>
              <a:chExt cx="1581900" cy="1687800"/>
            </a:xfrm>
          </p:grpSpPr>
          <p:sp>
            <p:nvSpPr>
              <p:cNvPr id="112" name="Google Shape;112;p15"/>
              <p:cNvSpPr/>
              <p:nvPr/>
            </p:nvSpPr>
            <p:spPr>
              <a:xfrm>
                <a:off x="1320192" y="1461945"/>
                <a:ext cx="1581900" cy="1687800"/>
              </a:xfrm>
              <a:prstGeom prst="ellipse">
                <a:avLst/>
              </a:prstGeom>
              <a:solidFill>
                <a:srgbClr val="000000">
                  <a:alpha val="4310"/>
                </a:srgbClr>
              </a:solidFill>
              <a:ln cap="flat" cmpd="sng" w="38100">
                <a:solidFill>
                  <a:srgbClr val="849398"/>
                </a:solidFill>
                <a:prstDash val="dash"/>
                <a:miter lim="800000"/>
                <a:headEnd len="sm" w="sm" type="none"/>
                <a:tailEnd len="sm" w="sm" type="none"/>
              </a:ln>
            </p:spPr>
            <p:txBody>
              <a:bodyPr anchorCtr="1" anchor="ctr" bIns="48350" lIns="96725" spcFirstLastPara="1" rIns="96725" wrap="square" tIns="48350">
                <a:noAutofit/>
              </a:bodyPr>
              <a:lstStyle/>
              <a:p>
                <a:pPr indent="0" lvl="0" marL="0" marR="0" rtl="0" algn="l">
                  <a:lnSpc>
                    <a:spcPct val="100000"/>
                  </a:lnSpc>
                  <a:spcBef>
                    <a:spcPts val="0"/>
                  </a:spcBef>
                  <a:spcAft>
                    <a:spcPts val="0"/>
                  </a:spcAft>
                  <a:buClr>
                    <a:srgbClr val="000000"/>
                  </a:buClr>
                  <a:buSzPts val="1904"/>
                  <a:buFont typeface="Arial"/>
                  <a:buNone/>
                </a:pPr>
                <a:r>
                  <a:t/>
                </a:r>
                <a:endParaRPr b="0" i="0" sz="1904" u="none" cap="none" strike="noStrike">
                  <a:solidFill>
                    <a:srgbClr val="FFFFFF"/>
                  </a:solidFill>
                  <a:latin typeface="Calibri"/>
                  <a:ea typeface="Calibri"/>
                  <a:cs typeface="Calibri"/>
                  <a:sym typeface="Calibri"/>
                </a:endParaRPr>
              </a:p>
            </p:txBody>
          </p:sp>
          <p:sp>
            <p:nvSpPr>
              <p:cNvPr id="113" name="Google Shape;113;p15"/>
              <p:cNvSpPr txBox="1"/>
              <p:nvPr/>
            </p:nvSpPr>
            <p:spPr>
              <a:xfrm>
                <a:off x="1463433" y="2167199"/>
                <a:ext cx="1295400" cy="817200"/>
              </a:xfrm>
              <a:prstGeom prst="rect">
                <a:avLst/>
              </a:prstGeom>
              <a:noFill/>
              <a:ln>
                <a:noFill/>
              </a:ln>
            </p:spPr>
            <p:txBody>
              <a:bodyPr anchorCtr="0" anchor="t" bIns="48350" lIns="96725" spcFirstLastPara="1" rIns="96725" wrap="square" tIns="48350">
                <a:noAutofit/>
              </a:bodyPr>
              <a:lstStyle/>
              <a:p>
                <a:pPr indent="0" lvl="0" marL="0" marR="0" rtl="0" algn="ctr">
                  <a:lnSpc>
                    <a:spcPct val="100000"/>
                  </a:lnSpc>
                  <a:spcBef>
                    <a:spcPts val="0"/>
                  </a:spcBef>
                  <a:spcAft>
                    <a:spcPts val="0"/>
                  </a:spcAft>
                  <a:buClr>
                    <a:srgbClr val="000000"/>
                  </a:buClr>
                  <a:buSzPts val="952"/>
                  <a:buFont typeface="Arial"/>
                  <a:buNone/>
                </a:pPr>
                <a:r>
                  <a:rPr lang="en-CA" sz="1481">
                    <a:latin typeface="Tahoma"/>
                    <a:ea typeface="Tahoma"/>
                    <a:cs typeface="Tahoma"/>
                    <a:sym typeface="Tahoma"/>
                  </a:rPr>
                  <a:t>Communauté LGBTQI+</a:t>
                </a:r>
                <a:endParaRPr sz="1481">
                  <a:latin typeface="Tahoma"/>
                  <a:ea typeface="Tahoma"/>
                  <a:cs typeface="Tahoma"/>
                  <a:sym typeface="Tahoma"/>
                </a:endParaRPr>
              </a:p>
            </p:txBody>
          </p:sp>
        </p:grpSp>
        <p:grpSp>
          <p:nvGrpSpPr>
            <p:cNvPr id="114" name="Google Shape;114;p15"/>
            <p:cNvGrpSpPr/>
            <p:nvPr/>
          </p:nvGrpSpPr>
          <p:grpSpPr>
            <a:xfrm>
              <a:off x="14465691" y="6245982"/>
              <a:ext cx="1597824" cy="1597870"/>
              <a:chOff x="884815" y="875539"/>
              <a:chExt cx="1398900" cy="1626000"/>
            </a:xfrm>
          </p:grpSpPr>
          <p:sp>
            <p:nvSpPr>
              <p:cNvPr id="115" name="Google Shape;115;p15"/>
              <p:cNvSpPr/>
              <p:nvPr/>
            </p:nvSpPr>
            <p:spPr>
              <a:xfrm>
                <a:off x="884815" y="875539"/>
                <a:ext cx="1398900" cy="1626000"/>
              </a:xfrm>
              <a:prstGeom prst="ellipse">
                <a:avLst/>
              </a:prstGeom>
              <a:solidFill>
                <a:srgbClr val="000000">
                  <a:alpha val="4310"/>
                </a:srgbClr>
              </a:solidFill>
              <a:ln cap="flat" cmpd="sng" w="39950">
                <a:solidFill>
                  <a:srgbClr val="849398"/>
                </a:solidFill>
                <a:prstDash val="dash"/>
                <a:miter lim="800000"/>
                <a:headEnd len="sm" w="sm" type="none"/>
                <a:tailEnd len="sm" w="sm" type="none"/>
              </a:ln>
            </p:spPr>
            <p:txBody>
              <a:bodyPr anchorCtr="1" anchor="ctr" bIns="50700" lIns="101450" spcFirstLastPara="1" rIns="101450" wrap="square" tIns="50700">
                <a:noAutofit/>
              </a:bodyPr>
              <a:lstStyle/>
              <a:p>
                <a:pPr indent="0" lvl="0" marL="0" marR="0" rtl="0" algn="l">
                  <a:lnSpc>
                    <a:spcPct val="100000"/>
                  </a:lnSpc>
                  <a:spcBef>
                    <a:spcPts val="0"/>
                  </a:spcBef>
                  <a:spcAft>
                    <a:spcPts val="0"/>
                  </a:spcAft>
                  <a:buClr>
                    <a:srgbClr val="000000"/>
                  </a:buClr>
                  <a:buSzPts val="1997"/>
                  <a:buFont typeface="Arial"/>
                  <a:buNone/>
                </a:pPr>
                <a:r>
                  <a:t/>
                </a:r>
                <a:endParaRPr b="0" i="0" sz="1997" u="none" cap="none" strike="noStrike">
                  <a:solidFill>
                    <a:srgbClr val="FFFFFF"/>
                  </a:solidFill>
                  <a:latin typeface="Calibri"/>
                  <a:ea typeface="Calibri"/>
                  <a:cs typeface="Calibri"/>
                  <a:sym typeface="Calibri"/>
                </a:endParaRPr>
              </a:p>
            </p:txBody>
          </p:sp>
          <p:sp>
            <p:nvSpPr>
              <p:cNvPr id="116" name="Google Shape;116;p15"/>
              <p:cNvSpPr txBox="1"/>
              <p:nvPr/>
            </p:nvSpPr>
            <p:spPr>
              <a:xfrm>
                <a:off x="958554" y="1264515"/>
                <a:ext cx="1195500" cy="708300"/>
              </a:xfrm>
              <a:prstGeom prst="rect">
                <a:avLst/>
              </a:prstGeom>
              <a:noFill/>
              <a:ln>
                <a:noFill/>
              </a:ln>
            </p:spPr>
            <p:txBody>
              <a:bodyPr anchorCtr="0" anchor="t" bIns="50700" lIns="101450" spcFirstLastPara="1" rIns="101450" wrap="square" tIns="50700">
                <a:noAutofit/>
              </a:bodyPr>
              <a:lstStyle/>
              <a:p>
                <a:pPr indent="0" lvl="0" marL="0" marR="0" rtl="0" algn="ctr">
                  <a:lnSpc>
                    <a:spcPct val="100000"/>
                  </a:lnSpc>
                  <a:spcBef>
                    <a:spcPts val="0"/>
                  </a:spcBef>
                  <a:spcAft>
                    <a:spcPts val="0"/>
                  </a:spcAft>
                  <a:buClr>
                    <a:srgbClr val="000000"/>
                  </a:buClr>
                  <a:buSzPts val="999"/>
                  <a:buFont typeface="Arial"/>
                  <a:buNone/>
                </a:pPr>
                <a:r>
                  <a:rPr lang="en-CA" sz="1553">
                    <a:latin typeface="Tahoma"/>
                    <a:ea typeface="Tahoma"/>
                    <a:cs typeface="Tahoma"/>
                    <a:sym typeface="Tahoma"/>
                  </a:rPr>
                  <a:t>Jeune femmes</a:t>
                </a:r>
                <a:endParaRPr i="0" sz="1886" u="none" cap="none" strike="noStrike">
                  <a:solidFill>
                    <a:srgbClr val="000000"/>
                  </a:solidFill>
                  <a:latin typeface="Tahoma"/>
                  <a:ea typeface="Tahoma"/>
                  <a:cs typeface="Tahoma"/>
                  <a:sym typeface="Tahoma"/>
                </a:endParaRPr>
              </a:p>
            </p:txBody>
          </p:sp>
        </p:grpSp>
        <p:sp>
          <p:nvSpPr>
            <p:cNvPr id="117" name="Google Shape;117;p15"/>
            <p:cNvSpPr txBox="1"/>
            <p:nvPr/>
          </p:nvSpPr>
          <p:spPr>
            <a:xfrm>
              <a:off x="14736200" y="5309675"/>
              <a:ext cx="2860200" cy="66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lang="en-CA" sz="1800">
                  <a:latin typeface="Tahoma"/>
                  <a:ea typeface="Tahoma"/>
                  <a:cs typeface="Tahoma"/>
                  <a:sym typeface="Tahoma"/>
                </a:rPr>
                <a:t>Sphères d’intervention du programme</a:t>
              </a:r>
              <a:endParaRPr b="1" sz="1800">
                <a:latin typeface="Tahoma"/>
                <a:ea typeface="Tahoma"/>
                <a:cs typeface="Tahoma"/>
                <a:sym typeface="Tahoma"/>
              </a:endParaRPr>
            </a:p>
            <a:p>
              <a:pPr indent="0" lvl="0" marL="0" marR="0" rtl="0" algn="l">
                <a:lnSpc>
                  <a:spcPct val="100000"/>
                </a:lnSpc>
                <a:spcBef>
                  <a:spcPts val="0"/>
                </a:spcBef>
                <a:spcAft>
                  <a:spcPts val="0"/>
                </a:spcAft>
                <a:buClr>
                  <a:srgbClr val="000000"/>
                </a:buClr>
                <a:buSzPts val="1200"/>
                <a:buFont typeface="Arial"/>
                <a:buNone/>
              </a:pPr>
              <a:r>
                <a:t/>
              </a:r>
              <a:endParaRPr b="1" sz="1800">
                <a:latin typeface="Tahoma"/>
                <a:ea typeface="Tahoma"/>
                <a:cs typeface="Tahoma"/>
                <a:sym typeface="Tahoma"/>
              </a:endParaRPr>
            </a:p>
          </p:txBody>
        </p:sp>
      </p:grpSp>
      <p:sp>
        <p:nvSpPr>
          <p:cNvPr id="118" name="Google Shape;118;p15"/>
          <p:cNvSpPr txBox="1"/>
          <p:nvPr/>
        </p:nvSpPr>
        <p:spPr>
          <a:xfrm>
            <a:off x="0" y="810000"/>
            <a:ext cx="224076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rtl="0" algn="l">
              <a:spcBef>
                <a:spcPts val="0"/>
              </a:spcBef>
              <a:spcAft>
                <a:spcPts val="0"/>
              </a:spcAft>
              <a:buClr>
                <a:schemeClr val="dk1"/>
              </a:buClr>
              <a:buSzPts val="7200"/>
              <a:buFont typeface="Arial"/>
              <a:buNone/>
            </a:pPr>
            <a:r>
              <a:rPr b="1" lang="en-CA" sz="5600">
                <a:solidFill>
                  <a:schemeClr val="lt1"/>
                </a:solidFill>
              </a:rPr>
              <a:t>Modèle social (droits de la personne et renforcement du pouvoir)</a:t>
            </a:r>
            <a:endParaRPr b="1" sz="72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6"/>
          <p:cNvSpPr txBox="1"/>
          <p:nvPr/>
        </p:nvSpPr>
        <p:spPr>
          <a:xfrm>
            <a:off x="1060925" y="3521275"/>
            <a:ext cx="21801000" cy="7381500"/>
          </a:xfrm>
          <a:prstGeom prst="rect">
            <a:avLst/>
          </a:prstGeom>
          <a:noFill/>
          <a:ln>
            <a:noFill/>
          </a:ln>
        </p:spPr>
        <p:txBody>
          <a:bodyPr anchorCtr="0" anchor="t" bIns="45700" lIns="91425" spcFirstLastPara="1" rIns="91425" wrap="square" tIns="45700">
            <a:noAutofit/>
          </a:bodyPr>
          <a:lstStyle/>
          <a:p>
            <a:pPr indent="-482600" lvl="0" marL="457200" rtl="0" algn="l">
              <a:spcBef>
                <a:spcPts val="0"/>
              </a:spcBef>
              <a:spcAft>
                <a:spcPts val="0"/>
              </a:spcAft>
              <a:buSzPts val="4000"/>
              <a:buChar char="•"/>
            </a:pPr>
            <a:r>
              <a:rPr lang="en-CA" sz="4000"/>
              <a:t>Les modèles ne sont pas que mots. Ils traduisent des idées, des attitudes et des pratiques.</a:t>
            </a:r>
            <a:endParaRPr sz="4000"/>
          </a:p>
          <a:p>
            <a:pPr indent="0" lvl="0" marL="457200" rtl="0" algn="l">
              <a:spcBef>
                <a:spcPts val="0"/>
              </a:spcBef>
              <a:spcAft>
                <a:spcPts val="0"/>
              </a:spcAft>
              <a:buNone/>
            </a:pPr>
            <a:r>
              <a:t/>
            </a:r>
            <a:endParaRPr sz="4000"/>
          </a:p>
          <a:p>
            <a:pPr indent="-482600" lvl="0" marL="457200" rtl="0" algn="l">
              <a:spcBef>
                <a:spcPts val="0"/>
              </a:spcBef>
              <a:spcAft>
                <a:spcPts val="0"/>
              </a:spcAft>
              <a:buSzPts val="4000"/>
              <a:buChar char="•"/>
            </a:pPr>
            <a:r>
              <a:rPr lang="en-CA" sz="4000"/>
              <a:t>Ils résument qui détient le </a:t>
            </a:r>
            <a:r>
              <a:rPr b="1" lang="en-CA" sz="4000">
                <a:solidFill>
                  <a:srgbClr val="993365"/>
                </a:solidFill>
              </a:rPr>
              <a:t>pouvoir</a:t>
            </a:r>
            <a:r>
              <a:rPr lang="en-CA" sz="4000"/>
              <a:t> et la </a:t>
            </a:r>
            <a:r>
              <a:rPr b="1" lang="en-CA" sz="4000">
                <a:solidFill>
                  <a:srgbClr val="993365"/>
                </a:solidFill>
              </a:rPr>
              <a:t>légitimité</a:t>
            </a:r>
            <a:r>
              <a:rPr lang="en-CA" sz="4000"/>
              <a:t>, et donc qui obtient quoi, quand et comment. Chaque modèle représente une manière différente de concevoir le handicap.</a:t>
            </a:r>
            <a:endParaRPr sz="4000"/>
          </a:p>
          <a:p>
            <a:pPr indent="0" lvl="0" marL="457200" rtl="0" algn="l">
              <a:spcBef>
                <a:spcPts val="0"/>
              </a:spcBef>
              <a:spcAft>
                <a:spcPts val="0"/>
              </a:spcAft>
              <a:buNone/>
            </a:pPr>
            <a:r>
              <a:t/>
            </a:r>
            <a:endParaRPr sz="4000"/>
          </a:p>
          <a:p>
            <a:pPr indent="-482600" lvl="0" marL="457200" rtl="0" algn="l">
              <a:spcBef>
                <a:spcPts val="0"/>
              </a:spcBef>
              <a:spcAft>
                <a:spcPts val="0"/>
              </a:spcAft>
              <a:buSzPts val="4000"/>
              <a:buChar char="•"/>
            </a:pPr>
            <a:r>
              <a:rPr lang="en-CA" sz="4000"/>
              <a:t>Ils illustrent qui contrôle l’accès aux ressources financières et humaines, et décrivent comment les politiques et les pratiques sont définies.</a:t>
            </a:r>
            <a:endParaRPr sz="4000"/>
          </a:p>
          <a:p>
            <a:pPr indent="0" lvl="0" marL="457200" rtl="0" algn="l">
              <a:spcBef>
                <a:spcPts val="0"/>
              </a:spcBef>
              <a:spcAft>
                <a:spcPts val="0"/>
              </a:spcAft>
              <a:buNone/>
            </a:pPr>
            <a:r>
              <a:t/>
            </a:r>
            <a:endParaRPr sz="4000"/>
          </a:p>
          <a:p>
            <a:pPr indent="-482600" lvl="0" marL="457200" rtl="0" algn="l">
              <a:spcBef>
                <a:spcPts val="0"/>
              </a:spcBef>
              <a:spcAft>
                <a:spcPts val="0"/>
              </a:spcAft>
              <a:buSzPts val="4000"/>
              <a:buChar char="•"/>
            </a:pPr>
            <a:r>
              <a:rPr lang="en-CA" sz="4000"/>
              <a:t>Le modèle du handicap adopté influence le rôle des professionnel·les dans la prestation des services de SDSR : travaillent-ils </a:t>
            </a:r>
            <a:r>
              <a:rPr b="1" lang="en-CA" sz="4000">
                <a:solidFill>
                  <a:srgbClr val="993365"/>
                </a:solidFill>
              </a:rPr>
              <a:t>pour</a:t>
            </a:r>
            <a:r>
              <a:rPr lang="en-CA" sz="4000"/>
              <a:t> ou </a:t>
            </a:r>
            <a:r>
              <a:rPr b="1" lang="en-CA" sz="4000">
                <a:solidFill>
                  <a:srgbClr val="993365"/>
                </a:solidFill>
              </a:rPr>
              <a:t>avec</a:t>
            </a:r>
            <a:r>
              <a:rPr lang="en-CA" sz="4000"/>
              <a:t> les personnes en situation de handicap? Exercent-ils un pouvoir décisionnel ou sont-ils au service des personnes concernées? </a:t>
            </a:r>
            <a:endParaRPr sz="4000"/>
          </a:p>
          <a:p>
            <a:pPr indent="0" lvl="0" marL="0" rtl="0" algn="l">
              <a:spcBef>
                <a:spcPts val="0"/>
              </a:spcBef>
              <a:spcAft>
                <a:spcPts val="0"/>
              </a:spcAft>
              <a:buNone/>
            </a:pPr>
            <a:r>
              <a:t/>
            </a:r>
            <a:endParaRPr sz="4000"/>
          </a:p>
        </p:txBody>
      </p:sp>
      <p:sp>
        <p:nvSpPr>
          <p:cNvPr id="124" name="Google Shape;124;p16"/>
          <p:cNvSpPr txBox="1"/>
          <p:nvPr/>
        </p:nvSpPr>
        <p:spPr>
          <a:xfrm>
            <a:off x="0" y="810000"/>
            <a:ext cx="20521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Pourquoi les modèles sont-ils importants?</a:t>
            </a:r>
            <a:endParaRPr b="1" sz="72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7"/>
          <p:cNvSpPr/>
          <p:nvPr/>
        </p:nvSpPr>
        <p:spPr>
          <a:xfrm>
            <a:off x="4227100" y="6511250"/>
            <a:ext cx="16706100" cy="5475000"/>
          </a:xfrm>
          <a:prstGeom prst="flowChartAlternateProcess">
            <a:avLst/>
          </a:prstGeom>
          <a:solidFill>
            <a:srgbClr val="3A488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0" name="Google Shape;130;p17"/>
          <p:cNvSpPr txBox="1"/>
          <p:nvPr/>
        </p:nvSpPr>
        <p:spPr>
          <a:xfrm>
            <a:off x="1187850" y="1289725"/>
            <a:ext cx="22389000" cy="1110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t/>
            </a:r>
            <a:endParaRPr b="1" sz="7200">
              <a:solidFill>
                <a:srgbClr val="4F1337"/>
              </a:solidFill>
            </a:endParaRPr>
          </a:p>
        </p:txBody>
      </p:sp>
      <p:sp>
        <p:nvSpPr>
          <p:cNvPr id="131" name="Google Shape;131;p17"/>
          <p:cNvSpPr txBox="1"/>
          <p:nvPr/>
        </p:nvSpPr>
        <p:spPr>
          <a:xfrm>
            <a:off x="4595475" y="6584150"/>
            <a:ext cx="15969600" cy="5329200"/>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90000"/>
              </a:lnSpc>
              <a:spcBef>
                <a:spcPts val="0"/>
              </a:spcBef>
              <a:spcAft>
                <a:spcPts val="0"/>
              </a:spcAft>
              <a:buNone/>
            </a:pPr>
            <a:r>
              <a:t/>
            </a:r>
            <a:endParaRPr sz="2200">
              <a:solidFill>
                <a:srgbClr val="000000"/>
              </a:solidFill>
              <a:latin typeface="Calibri"/>
              <a:ea typeface="Calibri"/>
              <a:cs typeface="Calibri"/>
              <a:sym typeface="Calibri"/>
            </a:endParaRPr>
          </a:p>
          <a:p>
            <a:pPr indent="0" lvl="0" marL="0" rtl="0" algn="l">
              <a:spcBef>
                <a:spcPts val="0"/>
              </a:spcBef>
              <a:spcAft>
                <a:spcPts val="0"/>
              </a:spcAft>
              <a:buNone/>
            </a:pPr>
            <a:r>
              <a:t/>
            </a:r>
            <a:endParaRPr/>
          </a:p>
          <a:p>
            <a:pPr indent="0" lvl="0" marL="0" rtl="0" algn="ctr">
              <a:lnSpc>
                <a:spcPct val="150000"/>
              </a:lnSpc>
              <a:spcBef>
                <a:spcPts val="0"/>
              </a:spcBef>
              <a:spcAft>
                <a:spcPts val="0"/>
              </a:spcAft>
              <a:buNone/>
            </a:pPr>
            <a:r>
              <a:rPr lang="en-CA" sz="5700">
                <a:solidFill>
                  <a:schemeClr val="lt1"/>
                </a:solidFill>
              </a:rPr>
              <a:t>Selon la vision du handicap adoptée dans une société :</a:t>
            </a:r>
            <a:endParaRPr sz="5700">
              <a:solidFill>
                <a:schemeClr val="lt1"/>
              </a:solidFill>
            </a:endParaRPr>
          </a:p>
          <a:p>
            <a:pPr indent="0" lvl="0" marL="0" rtl="0" algn="ctr">
              <a:lnSpc>
                <a:spcPct val="150000"/>
              </a:lnSpc>
              <a:spcBef>
                <a:spcPts val="0"/>
              </a:spcBef>
              <a:spcAft>
                <a:spcPts val="0"/>
              </a:spcAft>
              <a:buNone/>
            </a:pPr>
            <a:r>
              <a:t/>
            </a:r>
            <a:endParaRPr sz="5700">
              <a:solidFill>
                <a:schemeClr val="lt1"/>
              </a:solidFill>
            </a:endParaRPr>
          </a:p>
          <a:p>
            <a:pPr indent="0" lvl="0" marL="0" rtl="0" algn="ctr">
              <a:lnSpc>
                <a:spcPct val="150000"/>
              </a:lnSpc>
              <a:spcBef>
                <a:spcPts val="0"/>
              </a:spcBef>
              <a:spcAft>
                <a:spcPts val="0"/>
              </a:spcAft>
              <a:buNone/>
            </a:pPr>
            <a:r>
              <a:rPr lang="en-CA" sz="5700">
                <a:solidFill>
                  <a:schemeClr val="lt1"/>
                </a:solidFill>
              </a:rPr>
              <a:t>Les modèles de référence varient</a:t>
            </a:r>
            <a:endParaRPr sz="5700">
              <a:solidFill>
                <a:schemeClr val="lt1"/>
              </a:solidFill>
            </a:endParaRPr>
          </a:p>
          <a:p>
            <a:pPr indent="0" lvl="0" marL="0" rtl="0" algn="ctr">
              <a:lnSpc>
                <a:spcPct val="150000"/>
              </a:lnSpc>
              <a:spcBef>
                <a:spcPts val="0"/>
              </a:spcBef>
              <a:spcAft>
                <a:spcPts val="0"/>
              </a:spcAft>
              <a:buNone/>
            </a:pPr>
            <a:r>
              <a:t/>
            </a:r>
            <a:endParaRPr sz="5700">
              <a:solidFill>
                <a:schemeClr val="lt1"/>
              </a:solidFill>
            </a:endParaRPr>
          </a:p>
          <a:p>
            <a:pPr indent="0" lvl="0" marL="0" rtl="0" algn="ctr">
              <a:lnSpc>
                <a:spcPct val="150000"/>
              </a:lnSpc>
              <a:spcBef>
                <a:spcPts val="0"/>
              </a:spcBef>
              <a:spcAft>
                <a:spcPts val="0"/>
              </a:spcAft>
              <a:buNone/>
            </a:pPr>
            <a:r>
              <a:rPr lang="en-CA" sz="5700">
                <a:solidFill>
                  <a:schemeClr val="lt1"/>
                </a:solidFill>
              </a:rPr>
              <a:t>Les politiques et les pratiques diffèrent sur le terrain</a:t>
            </a:r>
            <a:endParaRPr sz="5700">
              <a:solidFill>
                <a:schemeClr val="lt1"/>
              </a:solidFill>
            </a:endParaRPr>
          </a:p>
          <a:p>
            <a:pPr indent="0" lvl="0" marL="0" rtl="0" algn="ctr">
              <a:lnSpc>
                <a:spcPct val="150000"/>
              </a:lnSpc>
              <a:spcBef>
                <a:spcPts val="0"/>
              </a:spcBef>
              <a:spcAft>
                <a:spcPts val="0"/>
              </a:spcAft>
              <a:buNone/>
            </a:pPr>
            <a:r>
              <a:t/>
            </a:r>
            <a:endParaRPr sz="5700">
              <a:solidFill>
                <a:schemeClr val="lt1"/>
              </a:solidFill>
            </a:endParaRPr>
          </a:p>
          <a:p>
            <a:pPr indent="0" lvl="0" marL="0" rtl="0" algn="ctr">
              <a:lnSpc>
                <a:spcPct val="150000"/>
              </a:lnSpc>
              <a:spcBef>
                <a:spcPts val="0"/>
              </a:spcBef>
              <a:spcAft>
                <a:spcPts val="0"/>
              </a:spcAft>
              <a:buNone/>
            </a:pPr>
            <a:r>
              <a:rPr lang="en-CA" sz="5700">
                <a:solidFill>
                  <a:schemeClr val="lt1"/>
                </a:solidFill>
              </a:rPr>
              <a:t>Les personnes en situation de handicap vivent des réalités très différentes</a:t>
            </a:r>
            <a:endParaRPr sz="5700">
              <a:solidFill>
                <a:schemeClr val="lt1"/>
              </a:solidFill>
            </a:endParaRPr>
          </a:p>
        </p:txBody>
      </p:sp>
      <p:sp>
        <p:nvSpPr>
          <p:cNvPr id="132" name="Google Shape;132;p17"/>
          <p:cNvSpPr/>
          <p:nvPr/>
        </p:nvSpPr>
        <p:spPr>
          <a:xfrm>
            <a:off x="12025343" y="10506967"/>
            <a:ext cx="485700" cy="489000"/>
          </a:xfrm>
          <a:prstGeom prst="downArrow">
            <a:avLst>
              <a:gd fmla="val 50000" name="adj1"/>
              <a:gd fmla="val 50000" name="adj2"/>
            </a:avLst>
          </a:prstGeom>
          <a:solidFill>
            <a:srgbClr val="FEE599"/>
          </a:solidFill>
          <a:ln cap="flat" cmpd="sng" w="12700">
            <a:solidFill>
              <a:srgbClr val="3A48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3" name="Google Shape;133;p17"/>
          <p:cNvSpPr/>
          <p:nvPr/>
        </p:nvSpPr>
        <p:spPr>
          <a:xfrm>
            <a:off x="12003925" y="9157500"/>
            <a:ext cx="484200" cy="489000"/>
          </a:xfrm>
          <a:prstGeom prst="downArrow">
            <a:avLst>
              <a:gd fmla="val 50000" name="adj1"/>
              <a:gd fmla="val 50000" name="adj2"/>
            </a:avLst>
          </a:prstGeom>
          <a:solidFill>
            <a:srgbClr val="FEE599"/>
          </a:solidFill>
          <a:ln cap="flat" cmpd="sng" w="12700">
            <a:solidFill>
              <a:srgbClr val="3A48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4" name="Google Shape;134;p17"/>
          <p:cNvSpPr/>
          <p:nvPr/>
        </p:nvSpPr>
        <p:spPr>
          <a:xfrm>
            <a:off x="12026105" y="7646936"/>
            <a:ext cx="484200" cy="489000"/>
          </a:xfrm>
          <a:prstGeom prst="downArrow">
            <a:avLst>
              <a:gd fmla="val 50000" name="adj1"/>
              <a:gd fmla="val 50000" name="adj2"/>
            </a:avLst>
          </a:prstGeom>
          <a:solidFill>
            <a:srgbClr val="FEE599"/>
          </a:solidFill>
          <a:ln cap="flat" cmpd="sng" w="12700">
            <a:solidFill>
              <a:srgbClr val="3A488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35" name="Google Shape;135;p17"/>
          <p:cNvSpPr txBox="1"/>
          <p:nvPr/>
        </p:nvSpPr>
        <p:spPr>
          <a:xfrm>
            <a:off x="1365100" y="3015575"/>
            <a:ext cx="21323400" cy="3263100"/>
          </a:xfrm>
          <a:prstGeom prst="rect">
            <a:avLst/>
          </a:prstGeom>
          <a:noFill/>
          <a:ln>
            <a:noFill/>
          </a:ln>
        </p:spPr>
        <p:txBody>
          <a:bodyPr anchorCtr="0" anchor="t" bIns="91425" lIns="91425" spcFirstLastPara="1" rIns="91425" wrap="square" tIns="91425">
            <a:spAutoFit/>
          </a:bodyPr>
          <a:lstStyle/>
          <a:p>
            <a:pPr indent="-482600" lvl="0" marL="457200" rtl="0" algn="l">
              <a:spcBef>
                <a:spcPts val="0"/>
              </a:spcBef>
              <a:spcAft>
                <a:spcPts val="0"/>
              </a:spcAft>
              <a:buClr>
                <a:schemeClr val="dk1"/>
              </a:buClr>
              <a:buSzPts val="4000"/>
              <a:buChar char="•"/>
            </a:pPr>
            <a:r>
              <a:rPr lang="en-CA" sz="4000">
                <a:solidFill>
                  <a:schemeClr val="dk1"/>
                </a:solidFill>
              </a:rPr>
              <a:t>Parce qu’elle est fondamentalement liée aux enjeux de pouvoir, de légitimité et d’autonomie.</a:t>
            </a:r>
            <a:endParaRPr sz="4000">
              <a:solidFill>
                <a:schemeClr val="dk1"/>
              </a:solidFill>
            </a:endParaRPr>
          </a:p>
          <a:p>
            <a:pPr indent="0" lvl="0" marL="457200" rtl="0" algn="l">
              <a:spcBef>
                <a:spcPts val="0"/>
              </a:spcBef>
              <a:spcAft>
                <a:spcPts val="0"/>
              </a:spcAft>
              <a:buNone/>
            </a:pPr>
            <a:r>
              <a:t/>
            </a:r>
            <a:endParaRPr sz="4000">
              <a:solidFill>
                <a:schemeClr val="dk1"/>
              </a:solidFill>
            </a:endParaRPr>
          </a:p>
          <a:p>
            <a:pPr indent="-482600" lvl="0" marL="457200" rtl="0" algn="l">
              <a:spcBef>
                <a:spcPts val="0"/>
              </a:spcBef>
              <a:spcAft>
                <a:spcPts val="0"/>
              </a:spcAft>
              <a:buClr>
                <a:schemeClr val="dk1"/>
              </a:buClr>
              <a:buSzPts val="4000"/>
              <a:buChar char="•"/>
            </a:pPr>
            <a:r>
              <a:rPr lang="en-CA" sz="4000">
                <a:solidFill>
                  <a:schemeClr val="dk1"/>
                </a:solidFill>
              </a:rPr>
              <a:t>La façon dont on conçoit le handicap détermine qui établit les programmes et les priorités dans le domaine de la SDSR.</a:t>
            </a:r>
            <a:endParaRPr sz="4000">
              <a:solidFill>
                <a:schemeClr val="dk1"/>
              </a:solidFill>
            </a:endParaRPr>
          </a:p>
        </p:txBody>
      </p:sp>
      <p:sp>
        <p:nvSpPr>
          <p:cNvPr id="136" name="Google Shape;136;p17"/>
          <p:cNvSpPr txBox="1"/>
          <p:nvPr/>
        </p:nvSpPr>
        <p:spPr>
          <a:xfrm>
            <a:off x="0" y="810000"/>
            <a:ext cx="243840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Pourquoi la définition du handicap est-elle importante?</a:t>
            </a:r>
            <a:endParaRPr b="1" sz="72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8"/>
          <p:cNvSpPr/>
          <p:nvPr/>
        </p:nvSpPr>
        <p:spPr>
          <a:xfrm>
            <a:off x="760200" y="3123700"/>
            <a:ext cx="10964400" cy="8906700"/>
          </a:xfrm>
          <a:prstGeom prst="roundRect">
            <a:avLst>
              <a:gd fmla="val 16667" name="adj"/>
            </a:avLst>
          </a:prstGeom>
          <a:noFill/>
          <a:ln cap="flat" cmpd="sng" w="19050">
            <a:solidFill>
              <a:srgbClr val="3A4888"/>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t/>
            </a:r>
            <a:endParaRPr b="1" sz="3700">
              <a:solidFill>
                <a:schemeClr val="dk1"/>
              </a:solidFill>
            </a:endParaRPr>
          </a:p>
          <a:p>
            <a:pPr indent="0" lvl="0" marL="0" rtl="0" algn="l">
              <a:lnSpc>
                <a:spcPct val="90000"/>
              </a:lnSpc>
              <a:spcBef>
                <a:spcPts val="0"/>
              </a:spcBef>
              <a:spcAft>
                <a:spcPts val="0"/>
              </a:spcAft>
              <a:buClr>
                <a:schemeClr val="dk1"/>
              </a:buClr>
              <a:buSzPts val="1100"/>
              <a:buFont typeface="Arial"/>
              <a:buNone/>
            </a:pPr>
            <a:r>
              <a:t/>
            </a:r>
            <a:endParaRPr b="1" sz="3200">
              <a:solidFill>
                <a:schemeClr val="dk1"/>
              </a:solidFill>
            </a:endParaRPr>
          </a:p>
          <a:p>
            <a:pPr indent="0" lvl="0" marL="0" rtl="0" algn="l">
              <a:lnSpc>
                <a:spcPct val="90000"/>
              </a:lnSpc>
              <a:spcBef>
                <a:spcPts val="0"/>
              </a:spcBef>
              <a:spcAft>
                <a:spcPts val="0"/>
              </a:spcAft>
              <a:buClr>
                <a:schemeClr val="dk1"/>
              </a:buClr>
              <a:buSzPts val="1100"/>
              <a:buFont typeface="Arial"/>
              <a:buNone/>
            </a:pPr>
            <a:r>
              <a:t/>
            </a:r>
            <a:endParaRPr b="1" sz="3200">
              <a:solidFill>
                <a:schemeClr val="dk1"/>
              </a:solidFill>
            </a:endParaRPr>
          </a:p>
          <a:p>
            <a:pPr indent="0" lvl="0" marL="0" rtl="0" algn="l">
              <a:lnSpc>
                <a:spcPct val="90000"/>
              </a:lnSpc>
              <a:spcBef>
                <a:spcPts val="0"/>
              </a:spcBef>
              <a:spcAft>
                <a:spcPts val="0"/>
              </a:spcAft>
              <a:buClr>
                <a:schemeClr val="dk1"/>
              </a:buClr>
              <a:buSzPts val="1100"/>
              <a:buFont typeface="Arial"/>
              <a:buNone/>
            </a:pPr>
            <a:r>
              <a:rPr b="1" lang="en-CA" sz="3200">
                <a:solidFill>
                  <a:schemeClr val="dk1"/>
                </a:solidFill>
              </a:rPr>
              <a:t>Se caractérise par </a:t>
            </a:r>
            <a:r>
              <a:rPr lang="en-CA" sz="3200">
                <a:solidFill>
                  <a:schemeClr val="dk1"/>
                </a:solidFill>
              </a:rPr>
              <a:t>:</a:t>
            </a:r>
            <a:endParaRPr sz="3200">
              <a:solidFill>
                <a:schemeClr val="dk1"/>
              </a:solidFill>
            </a:endParaRPr>
          </a:p>
          <a:p>
            <a:pPr indent="-431800" lvl="0" marL="719999" rtl="0" algn="l">
              <a:spcBef>
                <a:spcPts val="0"/>
              </a:spcBef>
              <a:spcAft>
                <a:spcPts val="0"/>
              </a:spcAft>
              <a:buClr>
                <a:schemeClr val="dk1"/>
              </a:buClr>
              <a:buSzPts val="3200"/>
              <a:buChar char="●"/>
            </a:pPr>
            <a:r>
              <a:rPr lang="en-CA" sz="3200">
                <a:solidFill>
                  <a:schemeClr val="dk1"/>
                </a:solidFill>
              </a:rPr>
              <a:t>Des problèmes de fonctionnement ou de structure du corps.</a:t>
            </a:r>
            <a:endParaRPr sz="3200">
              <a:solidFill>
                <a:schemeClr val="dk1"/>
              </a:solidFill>
            </a:endParaRPr>
          </a:p>
          <a:p>
            <a:pPr indent="-431800" lvl="0" marL="719999" rtl="0" algn="l">
              <a:spcBef>
                <a:spcPts val="0"/>
              </a:spcBef>
              <a:spcAft>
                <a:spcPts val="0"/>
              </a:spcAft>
              <a:buClr>
                <a:schemeClr val="dk1"/>
              </a:buClr>
              <a:buSzPts val="3200"/>
              <a:buChar char="●"/>
            </a:pPr>
            <a:r>
              <a:rPr lang="en-CA" sz="3200">
                <a:solidFill>
                  <a:schemeClr val="dk1"/>
                </a:solidFill>
              </a:rPr>
              <a:t>Des conditions causées par une maladie ou une blessure, qui affectent les capacités physiques, l’apparence ou le fonctionnement d’une personne (p. ex. : absence totale ou partielle d’un membre, ou dysfonctionnement d’un membre, d’un organe ou d’un système).</a:t>
            </a:r>
            <a:endParaRPr sz="3200">
              <a:solidFill>
                <a:schemeClr val="dk1"/>
              </a:solidFill>
            </a:endParaRPr>
          </a:p>
          <a:p>
            <a:pPr indent="-431800" lvl="0" marL="719999" rtl="0" algn="l">
              <a:spcBef>
                <a:spcPts val="0"/>
              </a:spcBef>
              <a:spcAft>
                <a:spcPts val="0"/>
              </a:spcAft>
              <a:buClr>
                <a:schemeClr val="dk1"/>
              </a:buClr>
              <a:buSzPts val="3200"/>
              <a:buChar char="●"/>
            </a:pPr>
            <a:r>
              <a:rPr lang="en-CA" sz="3200">
                <a:solidFill>
                  <a:schemeClr val="dk1"/>
                </a:solidFill>
              </a:rPr>
              <a:t>Des problèmes pouvant être de courte ou de longue durée.</a:t>
            </a:r>
            <a:endParaRPr sz="3200">
              <a:solidFill>
                <a:schemeClr val="dk1"/>
              </a:solidFill>
            </a:endParaRPr>
          </a:p>
          <a:p>
            <a:pPr indent="-431800" lvl="0" marL="719999" rtl="0" algn="l">
              <a:spcBef>
                <a:spcPts val="0"/>
              </a:spcBef>
              <a:spcAft>
                <a:spcPts val="0"/>
              </a:spcAft>
              <a:buClr>
                <a:schemeClr val="dk1"/>
              </a:buClr>
              <a:buSzPts val="3200"/>
              <a:buChar char="●"/>
            </a:pPr>
            <a:r>
              <a:rPr lang="en-CA" sz="3200">
                <a:solidFill>
                  <a:schemeClr val="dk1"/>
                </a:solidFill>
              </a:rPr>
              <a:t>Des problèmes pouvant être uniques ou multiples. </a:t>
            </a:r>
            <a:endParaRPr sz="3200">
              <a:solidFill>
                <a:schemeClr val="dk1"/>
              </a:solidFill>
            </a:endParaRPr>
          </a:p>
          <a:p>
            <a:pPr indent="0" lvl="0" marL="0" rtl="0" algn="ctr">
              <a:spcBef>
                <a:spcPts val="0"/>
              </a:spcBef>
              <a:spcAft>
                <a:spcPts val="0"/>
              </a:spcAft>
              <a:buNone/>
            </a:pPr>
            <a:r>
              <a:t/>
            </a:r>
            <a:endParaRPr sz="3200">
              <a:solidFill>
                <a:schemeClr val="dk1"/>
              </a:solidFill>
            </a:endParaRPr>
          </a:p>
          <a:p>
            <a:pPr indent="0" lvl="0" marL="0" rtl="0" algn="ctr">
              <a:spcBef>
                <a:spcPts val="0"/>
              </a:spcBef>
              <a:spcAft>
                <a:spcPts val="0"/>
              </a:spcAft>
              <a:buNone/>
            </a:pPr>
            <a:r>
              <a:rPr lang="en-CA" sz="3200">
                <a:solidFill>
                  <a:schemeClr val="dk1"/>
                </a:solidFill>
              </a:rPr>
              <a:t>On utilise le terme « déficience » pour décrire un problème de fonctionnement physique, sensoriel, cognitif ou lié à la santé mentale.</a:t>
            </a:r>
            <a:endParaRPr sz="3200">
              <a:solidFill>
                <a:schemeClr val="dk1"/>
              </a:solidFill>
            </a:endParaRPr>
          </a:p>
          <a:p>
            <a:pPr indent="0" lvl="0" marL="0" rtl="0" algn="ctr">
              <a:spcBef>
                <a:spcPts val="0"/>
              </a:spcBef>
              <a:spcAft>
                <a:spcPts val="0"/>
              </a:spcAft>
              <a:buNone/>
            </a:pPr>
            <a:r>
              <a:t/>
            </a:r>
            <a:endParaRPr sz="3700">
              <a:solidFill>
                <a:schemeClr val="dk1"/>
              </a:solidFill>
            </a:endParaRPr>
          </a:p>
        </p:txBody>
      </p:sp>
      <p:sp>
        <p:nvSpPr>
          <p:cNvPr id="142" name="Google Shape;142;p18"/>
          <p:cNvSpPr txBox="1"/>
          <p:nvPr/>
        </p:nvSpPr>
        <p:spPr>
          <a:xfrm>
            <a:off x="2688750" y="2668650"/>
            <a:ext cx="7107300" cy="823500"/>
          </a:xfrm>
          <a:prstGeom prst="rect">
            <a:avLst/>
          </a:prstGeom>
          <a:solidFill>
            <a:srgbClr val="3A4888"/>
          </a:solidFill>
          <a:ln cap="flat" cmpd="sng" w="19050">
            <a:solidFill>
              <a:srgbClr val="3A4888"/>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chemeClr val="dk1"/>
              </a:buClr>
              <a:buSzPts val="1100"/>
              <a:buFont typeface="Arial"/>
              <a:buNone/>
            </a:pPr>
            <a:r>
              <a:rPr b="1" lang="en-CA" sz="4000">
                <a:solidFill>
                  <a:schemeClr val="lt1"/>
                </a:solidFill>
              </a:rPr>
              <a:t>Déficience</a:t>
            </a:r>
            <a:endParaRPr>
              <a:solidFill>
                <a:schemeClr val="lt1"/>
              </a:solidFill>
            </a:endParaRPr>
          </a:p>
        </p:txBody>
      </p:sp>
      <p:sp>
        <p:nvSpPr>
          <p:cNvPr id="143" name="Google Shape;143;p18"/>
          <p:cNvSpPr/>
          <p:nvPr/>
        </p:nvSpPr>
        <p:spPr>
          <a:xfrm>
            <a:off x="12591775" y="3123600"/>
            <a:ext cx="10964400" cy="8906700"/>
          </a:xfrm>
          <a:prstGeom prst="roundRect">
            <a:avLst>
              <a:gd fmla="val 16667" name="adj"/>
            </a:avLst>
          </a:prstGeom>
          <a:noFill/>
          <a:ln cap="flat" cmpd="sng" w="19050">
            <a:solidFill>
              <a:srgbClr val="3A4888"/>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t/>
            </a:r>
            <a:endParaRPr b="1" sz="3700">
              <a:solidFill>
                <a:schemeClr val="dk1"/>
              </a:solidFill>
            </a:endParaRPr>
          </a:p>
          <a:p>
            <a:pPr indent="0" lvl="0" marL="0" rtl="0" algn="l">
              <a:lnSpc>
                <a:spcPct val="90000"/>
              </a:lnSpc>
              <a:spcBef>
                <a:spcPts val="0"/>
              </a:spcBef>
              <a:spcAft>
                <a:spcPts val="0"/>
              </a:spcAft>
              <a:buNone/>
            </a:pPr>
            <a:r>
              <a:t/>
            </a:r>
            <a:endParaRPr b="1" sz="3200">
              <a:solidFill>
                <a:schemeClr val="dk1"/>
              </a:solidFill>
            </a:endParaRPr>
          </a:p>
          <a:p>
            <a:pPr indent="0" lvl="0" marL="0" rtl="0" algn="l">
              <a:lnSpc>
                <a:spcPct val="90000"/>
              </a:lnSpc>
              <a:spcBef>
                <a:spcPts val="0"/>
              </a:spcBef>
              <a:spcAft>
                <a:spcPts val="0"/>
              </a:spcAft>
              <a:buNone/>
            </a:pPr>
            <a:r>
              <a:t/>
            </a:r>
            <a:endParaRPr b="1" sz="3200">
              <a:solidFill>
                <a:schemeClr val="dk1"/>
              </a:solidFill>
            </a:endParaRPr>
          </a:p>
          <a:p>
            <a:pPr indent="0" lvl="0" marL="0" rtl="0" algn="l">
              <a:lnSpc>
                <a:spcPct val="90000"/>
              </a:lnSpc>
              <a:spcBef>
                <a:spcPts val="0"/>
              </a:spcBef>
              <a:spcAft>
                <a:spcPts val="0"/>
              </a:spcAft>
              <a:buNone/>
            </a:pPr>
            <a:r>
              <a:t/>
            </a:r>
            <a:endParaRPr b="1" sz="3200">
              <a:solidFill>
                <a:schemeClr val="dk1"/>
              </a:solidFill>
            </a:endParaRPr>
          </a:p>
          <a:p>
            <a:pPr indent="0" lvl="0" marL="0" rtl="0" algn="l">
              <a:lnSpc>
                <a:spcPct val="90000"/>
              </a:lnSpc>
              <a:spcBef>
                <a:spcPts val="0"/>
              </a:spcBef>
              <a:spcAft>
                <a:spcPts val="0"/>
              </a:spcAft>
              <a:buNone/>
            </a:pPr>
            <a:r>
              <a:rPr b="1" lang="en-CA" sz="3200">
                <a:solidFill>
                  <a:schemeClr val="dk1"/>
                </a:solidFill>
              </a:rPr>
              <a:t>S</a:t>
            </a:r>
            <a:r>
              <a:rPr b="1" lang="en-CA" sz="3200">
                <a:solidFill>
                  <a:schemeClr val="dk1"/>
                </a:solidFill>
              </a:rPr>
              <a:t>e caractérise par </a:t>
            </a:r>
            <a:r>
              <a:rPr lang="en-CA" sz="3200">
                <a:solidFill>
                  <a:schemeClr val="dk1"/>
                </a:solidFill>
              </a:rPr>
              <a:t>:</a:t>
            </a:r>
            <a:endParaRPr sz="3200">
              <a:solidFill>
                <a:schemeClr val="dk1"/>
              </a:solidFill>
            </a:endParaRPr>
          </a:p>
          <a:p>
            <a:pPr indent="-431800" lvl="0" marL="457200" rtl="0" algn="l">
              <a:spcBef>
                <a:spcPts val="0"/>
              </a:spcBef>
              <a:spcAft>
                <a:spcPts val="0"/>
              </a:spcAft>
              <a:buClr>
                <a:schemeClr val="dk1"/>
              </a:buClr>
              <a:buSzPts val="3200"/>
              <a:buChar char="●"/>
            </a:pPr>
            <a:r>
              <a:rPr lang="en-CA" sz="3200">
                <a:solidFill>
                  <a:schemeClr val="dk1"/>
                </a:solidFill>
              </a:rPr>
              <a:t>Les conséquences des limitations imposées aux personnes ayant une déficience.</a:t>
            </a:r>
            <a:endParaRPr sz="3200">
              <a:solidFill>
                <a:schemeClr val="dk1"/>
              </a:solidFill>
            </a:endParaRPr>
          </a:p>
          <a:p>
            <a:pPr indent="-431800" lvl="0" marL="457200" rtl="0" algn="l">
              <a:spcBef>
                <a:spcPts val="0"/>
              </a:spcBef>
              <a:spcAft>
                <a:spcPts val="0"/>
              </a:spcAft>
              <a:buClr>
                <a:schemeClr val="dk1"/>
              </a:buClr>
              <a:buSzPts val="3200"/>
              <a:buChar char="●"/>
            </a:pPr>
            <a:r>
              <a:rPr lang="en-CA" sz="3200">
                <a:solidFill>
                  <a:schemeClr val="dk1"/>
                </a:solidFill>
              </a:rPr>
              <a:t>Ces limitations entravent leur participation pleine et active à la société.</a:t>
            </a:r>
            <a:endParaRPr sz="3200">
              <a:solidFill>
                <a:schemeClr val="dk1"/>
              </a:solidFill>
            </a:endParaRPr>
          </a:p>
          <a:p>
            <a:pPr indent="-431800" lvl="0" marL="457200" rtl="0" algn="l">
              <a:spcBef>
                <a:spcPts val="0"/>
              </a:spcBef>
              <a:spcAft>
                <a:spcPts val="0"/>
              </a:spcAft>
              <a:buClr>
                <a:schemeClr val="dk1"/>
              </a:buClr>
              <a:buSzPts val="3200"/>
              <a:buChar char="●"/>
            </a:pPr>
            <a:r>
              <a:rPr lang="en-CA" sz="3200">
                <a:solidFill>
                  <a:schemeClr val="dk1"/>
                </a:solidFill>
              </a:rPr>
              <a:t>Des obstacles comportementaux, environnementaux et institutionnels empêchent leur inclusion.</a:t>
            </a:r>
            <a:endParaRPr sz="3200">
              <a:solidFill>
                <a:schemeClr val="dk1"/>
              </a:solidFill>
            </a:endParaRPr>
          </a:p>
          <a:p>
            <a:pPr indent="0" lvl="0" marL="0" rtl="0" algn="ctr">
              <a:spcBef>
                <a:spcPts val="0"/>
              </a:spcBef>
              <a:spcAft>
                <a:spcPts val="0"/>
              </a:spcAft>
              <a:buNone/>
            </a:pPr>
            <a:r>
              <a:t/>
            </a:r>
            <a:endParaRPr sz="3200">
              <a:solidFill>
                <a:schemeClr val="dk1"/>
              </a:solidFill>
            </a:endParaRPr>
          </a:p>
          <a:p>
            <a:pPr indent="0" lvl="0" marL="0" rtl="0" algn="ctr">
              <a:spcBef>
                <a:spcPts val="0"/>
              </a:spcBef>
              <a:spcAft>
                <a:spcPts val="0"/>
              </a:spcAft>
              <a:buNone/>
            </a:pPr>
            <a:r>
              <a:t/>
            </a:r>
            <a:endParaRPr sz="3200">
              <a:solidFill>
                <a:schemeClr val="dk1"/>
              </a:solidFill>
            </a:endParaRPr>
          </a:p>
          <a:p>
            <a:pPr indent="0" lvl="0" marL="0" rtl="0" algn="l">
              <a:spcBef>
                <a:spcPts val="0"/>
              </a:spcBef>
              <a:spcAft>
                <a:spcPts val="0"/>
              </a:spcAft>
              <a:buNone/>
            </a:pPr>
            <a:r>
              <a:t/>
            </a:r>
            <a:endParaRPr sz="3200">
              <a:solidFill>
                <a:schemeClr val="dk1"/>
              </a:solidFill>
            </a:endParaRPr>
          </a:p>
          <a:p>
            <a:pPr indent="0" lvl="0" marL="0" rtl="0" algn="ctr">
              <a:spcBef>
                <a:spcPts val="0"/>
              </a:spcBef>
              <a:spcAft>
                <a:spcPts val="0"/>
              </a:spcAft>
              <a:buNone/>
            </a:pPr>
            <a:r>
              <a:rPr lang="en-CA" sz="3200">
                <a:solidFill>
                  <a:schemeClr val="dk1"/>
                </a:solidFill>
              </a:rPr>
              <a:t>On utilise le terme « handicap » lorsqu’on veut décrire l’effet ou l’impact qu’une déficience a sur la capacité d’une personne à accomplir ses tâches quotidiennes. En résumé, déficience + obstacles = handicap.</a:t>
            </a:r>
            <a:endParaRPr sz="3200">
              <a:solidFill>
                <a:schemeClr val="dk1"/>
              </a:solidFill>
            </a:endParaRPr>
          </a:p>
          <a:p>
            <a:pPr indent="0" lvl="0" marL="0" rtl="0" algn="ctr">
              <a:spcBef>
                <a:spcPts val="0"/>
              </a:spcBef>
              <a:spcAft>
                <a:spcPts val="0"/>
              </a:spcAft>
              <a:buNone/>
            </a:pPr>
            <a:r>
              <a:t/>
            </a:r>
            <a:endParaRPr sz="3700">
              <a:solidFill>
                <a:schemeClr val="dk1"/>
              </a:solidFill>
            </a:endParaRPr>
          </a:p>
          <a:p>
            <a:pPr indent="0" lvl="0" marL="0" rtl="0" algn="ctr">
              <a:spcBef>
                <a:spcPts val="0"/>
              </a:spcBef>
              <a:spcAft>
                <a:spcPts val="0"/>
              </a:spcAft>
              <a:buNone/>
            </a:pPr>
            <a:r>
              <a:t/>
            </a:r>
            <a:endParaRPr sz="3700">
              <a:solidFill>
                <a:schemeClr val="dk1"/>
              </a:solidFill>
            </a:endParaRPr>
          </a:p>
        </p:txBody>
      </p:sp>
      <p:sp>
        <p:nvSpPr>
          <p:cNvPr id="144" name="Google Shape;144;p18"/>
          <p:cNvSpPr txBox="1"/>
          <p:nvPr/>
        </p:nvSpPr>
        <p:spPr>
          <a:xfrm>
            <a:off x="14303575" y="2668650"/>
            <a:ext cx="7107300" cy="823500"/>
          </a:xfrm>
          <a:prstGeom prst="rect">
            <a:avLst/>
          </a:prstGeom>
          <a:solidFill>
            <a:srgbClr val="3A4888"/>
          </a:solidFill>
          <a:ln cap="flat" cmpd="sng" w="19050">
            <a:solidFill>
              <a:srgbClr val="3A4888"/>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CA" sz="4000">
                <a:solidFill>
                  <a:schemeClr val="lt1"/>
                </a:solidFill>
              </a:rPr>
              <a:t>Handicap</a:t>
            </a:r>
            <a:endParaRPr>
              <a:solidFill>
                <a:schemeClr val="lt1"/>
              </a:solidFill>
            </a:endParaRPr>
          </a:p>
        </p:txBody>
      </p:sp>
      <p:sp>
        <p:nvSpPr>
          <p:cNvPr id="145" name="Google Shape;145;p18"/>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Définir le handicap</a:t>
            </a:r>
            <a:endParaRPr b="1" sz="72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9"/>
          <p:cNvSpPr/>
          <p:nvPr/>
        </p:nvSpPr>
        <p:spPr>
          <a:xfrm>
            <a:off x="3026250" y="3405475"/>
            <a:ext cx="18331500" cy="3987000"/>
          </a:xfrm>
          <a:prstGeom prst="bracePair">
            <a:avLst/>
          </a:prstGeom>
          <a:noFill/>
          <a:ln cap="flat" cmpd="sng" w="38100">
            <a:solidFill>
              <a:srgbClr val="99336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993365"/>
              </a:solidFill>
            </a:endParaRPr>
          </a:p>
        </p:txBody>
      </p:sp>
      <p:sp>
        <p:nvSpPr>
          <p:cNvPr id="151" name="Google Shape;151;p19"/>
          <p:cNvSpPr txBox="1"/>
          <p:nvPr/>
        </p:nvSpPr>
        <p:spPr>
          <a:xfrm>
            <a:off x="1081598" y="823150"/>
            <a:ext cx="161682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t/>
            </a:r>
            <a:endParaRPr b="1" sz="7200">
              <a:solidFill>
                <a:srgbClr val="4F1337"/>
              </a:solidFill>
            </a:endParaRPr>
          </a:p>
        </p:txBody>
      </p:sp>
      <p:sp>
        <p:nvSpPr>
          <p:cNvPr id="152" name="Google Shape;152;p19"/>
          <p:cNvSpPr txBox="1"/>
          <p:nvPr/>
        </p:nvSpPr>
        <p:spPr>
          <a:xfrm>
            <a:off x="3567150" y="3405475"/>
            <a:ext cx="17247600" cy="2571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CA" sz="4500"/>
              <a:t>« ... la notion de handicap évolue et le handicap résulte de l’interaction entre des personnes présentant des incapacités et les barrières comportementales et environnementales qui font obstacle à leur pleine et effective participation à la société sur la base de l’égalité avec les autres. »</a:t>
            </a:r>
            <a:r>
              <a:rPr lang="en-CA" sz="4200">
                <a:solidFill>
                  <a:srgbClr val="000000"/>
                </a:solidFill>
              </a:rPr>
              <a:t> </a:t>
            </a:r>
            <a:endParaRPr sz="4200">
              <a:solidFill>
                <a:srgbClr val="000000"/>
              </a:solidFill>
            </a:endParaRPr>
          </a:p>
          <a:p>
            <a:pPr indent="0" lvl="0" marL="0" rtl="0" algn="l">
              <a:lnSpc>
                <a:spcPct val="90000"/>
              </a:lnSpc>
              <a:spcBef>
                <a:spcPts val="0"/>
              </a:spcBef>
              <a:spcAft>
                <a:spcPts val="0"/>
              </a:spcAft>
              <a:buNone/>
            </a:pPr>
            <a:r>
              <a:t/>
            </a:r>
            <a:endParaRPr sz="400"/>
          </a:p>
          <a:p>
            <a:pPr indent="0" lvl="0" marL="0" rtl="0" algn="l">
              <a:lnSpc>
                <a:spcPct val="90000"/>
              </a:lnSpc>
              <a:spcBef>
                <a:spcPts val="1000"/>
              </a:spcBef>
              <a:spcAft>
                <a:spcPts val="0"/>
              </a:spcAft>
              <a:buNone/>
            </a:pPr>
            <a:r>
              <a:rPr i="1" lang="en-CA" sz="3100"/>
              <a:t>Préambule (e) de la Convention relative aux droits des personnes handicapées de l’ONU (CDPH)</a:t>
            </a:r>
            <a:endParaRPr i="1" sz="3100"/>
          </a:p>
          <a:p>
            <a:pPr indent="-50800" lvl="0" marL="228600" rtl="0" algn="l">
              <a:lnSpc>
                <a:spcPct val="90000"/>
              </a:lnSpc>
              <a:spcBef>
                <a:spcPts val="1000"/>
              </a:spcBef>
              <a:spcAft>
                <a:spcPts val="0"/>
              </a:spcAft>
              <a:buNone/>
            </a:pPr>
            <a:r>
              <a:t/>
            </a:r>
            <a:endParaRPr sz="2800">
              <a:solidFill>
                <a:srgbClr val="000000"/>
              </a:solidFill>
              <a:latin typeface="Calibri"/>
              <a:ea typeface="Calibri"/>
              <a:cs typeface="Calibri"/>
              <a:sym typeface="Calibri"/>
            </a:endParaRPr>
          </a:p>
        </p:txBody>
      </p:sp>
      <p:sp>
        <p:nvSpPr>
          <p:cNvPr id="153" name="Google Shape;153;p19"/>
          <p:cNvSpPr txBox="1"/>
          <p:nvPr/>
        </p:nvSpPr>
        <p:spPr>
          <a:xfrm>
            <a:off x="2277450" y="8237475"/>
            <a:ext cx="19590000" cy="34407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1000"/>
              </a:spcBef>
              <a:spcAft>
                <a:spcPts val="0"/>
              </a:spcAft>
              <a:buNone/>
            </a:pPr>
            <a:r>
              <a:rPr lang="en-CA" sz="4000">
                <a:solidFill>
                  <a:schemeClr val="dk1"/>
                </a:solidFill>
              </a:rPr>
              <a:t>En résumé :</a:t>
            </a:r>
            <a:endParaRPr sz="4000">
              <a:solidFill>
                <a:schemeClr val="dk1"/>
              </a:solidFill>
            </a:endParaRPr>
          </a:p>
          <a:p>
            <a:pPr indent="0" lvl="0" marL="0" rtl="0" algn="ctr">
              <a:lnSpc>
                <a:spcPct val="90000"/>
              </a:lnSpc>
              <a:spcBef>
                <a:spcPts val="1000"/>
              </a:spcBef>
              <a:spcAft>
                <a:spcPts val="0"/>
              </a:spcAft>
              <a:buNone/>
            </a:pPr>
            <a:r>
              <a:rPr b="1" lang="en-CA" sz="5900">
                <a:solidFill>
                  <a:srgbClr val="993365"/>
                </a:solidFill>
              </a:rPr>
              <a:t>Handicap = déficience + obstacles</a:t>
            </a:r>
            <a:endParaRPr b="1" sz="5900">
              <a:solidFill>
                <a:srgbClr val="993365"/>
              </a:solidFill>
            </a:endParaRPr>
          </a:p>
          <a:p>
            <a:pPr indent="0" lvl="0" marL="0" rtl="0" algn="ctr">
              <a:lnSpc>
                <a:spcPct val="90000"/>
              </a:lnSpc>
              <a:spcBef>
                <a:spcPts val="1000"/>
              </a:spcBef>
              <a:spcAft>
                <a:spcPts val="0"/>
              </a:spcAft>
              <a:buNone/>
            </a:pPr>
            <a:r>
              <a:t/>
            </a:r>
            <a:endParaRPr b="1" sz="2700">
              <a:solidFill>
                <a:schemeClr val="dk1"/>
              </a:solidFill>
            </a:endParaRPr>
          </a:p>
          <a:p>
            <a:pPr indent="0" lvl="0" marL="0" rtl="0" algn="ctr">
              <a:lnSpc>
                <a:spcPct val="90000"/>
              </a:lnSpc>
              <a:spcBef>
                <a:spcPts val="1000"/>
              </a:spcBef>
              <a:spcAft>
                <a:spcPts val="0"/>
              </a:spcAft>
              <a:buNone/>
            </a:pPr>
            <a:r>
              <a:rPr b="1" lang="en-CA" sz="3200">
                <a:solidFill>
                  <a:schemeClr val="dk1"/>
                </a:solidFill>
              </a:rPr>
              <a:t>(La plupart des gens confondent encore handicap et déficience)</a:t>
            </a:r>
            <a:endParaRPr b="1" sz="3200">
              <a:solidFill>
                <a:schemeClr val="dk1"/>
              </a:solidFill>
            </a:endParaRPr>
          </a:p>
          <a:p>
            <a:pPr indent="0" lvl="0" marL="0" rtl="0" algn="l">
              <a:lnSpc>
                <a:spcPct val="90000"/>
              </a:lnSpc>
              <a:spcBef>
                <a:spcPts val="1000"/>
              </a:spcBef>
              <a:spcAft>
                <a:spcPts val="0"/>
              </a:spcAft>
              <a:buNone/>
            </a:pPr>
            <a:r>
              <a:t/>
            </a:r>
            <a:endParaRPr sz="4000">
              <a:solidFill>
                <a:schemeClr val="dk1"/>
              </a:solidFill>
            </a:endParaRPr>
          </a:p>
        </p:txBody>
      </p:sp>
      <p:sp>
        <p:nvSpPr>
          <p:cNvPr id="154" name="Google Shape;154;p19"/>
          <p:cNvSpPr txBox="1"/>
          <p:nvPr/>
        </p:nvSpPr>
        <p:spPr>
          <a:xfrm>
            <a:off x="0" y="810000"/>
            <a:ext cx="208146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Définition internationale du handicap</a:t>
            </a:r>
            <a:endParaRPr b="1" sz="720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descr="Notepad with pen icon (Provided by Getty Images)" id="159" name="Google Shape;159;p20"/>
          <p:cNvPicPr preferRelativeResize="0"/>
          <p:nvPr/>
        </p:nvPicPr>
        <p:blipFill rotWithShape="1">
          <a:blip r:embed="rId3">
            <a:alphaModFix/>
          </a:blip>
          <a:srcRect b="22048" l="18315" r="5592" t="7712"/>
          <a:stretch/>
        </p:blipFill>
        <p:spPr>
          <a:xfrm>
            <a:off x="1280225" y="7122050"/>
            <a:ext cx="1291049" cy="1191752"/>
          </a:xfrm>
          <a:prstGeom prst="rect">
            <a:avLst/>
          </a:prstGeom>
          <a:noFill/>
          <a:ln>
            <a:noFill/>
          </a:ln>
        </p:spPr>
      </p:pic>
      <p:sp>
        <p:nvSpPr>
          <p:cNvPr id="160" name="Google Shape;160;p20"/>
          <p:cNvSpPr txBox="1"/>
          <p:nvPr/>
        </p:nvSpPr>
        <p:spPr>
          <a:xfrm>
            <a:off x="0" y="810000"/>
            <a:ext cx="212799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Et si l’on revenait à notre première question...</a:t>
            </a:r>
            <a:endParaRPr b="1" sz="7200">
              <a:solidFill>
                <a:schemeClr val="lt1"/>
              </a:solidFill>
            </a:endParaRPr>
          </a:p>
        </p:txBody>
      </p:sp>
      <p:sp>
        <p:nvSpPr>
          <p:cNvPr id="161" name="Google Shape;161;p20"/>
          <p:cNvSpPr txBox="1"/>
          <p:nvPr/>
        </p:nvSpPr>
        <p:spPr>
          <a:xfrm>
            <a:off x="1280225" y="4315575"/>
            <a:ext cx="21538200" cy="24702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None/>
            </a:pPr>
            <a:r>
              <a:rPr b="1" lang="en-CA" sz="4800">
                <a:solidFill>
                  <a:schemeClr val="dk1"/>
                </a:solidFill>
              </a:rPr>
              <a:t>Lorsque vous entendez ou lisez les termes « </a:t>
            </a:r>
            <a:r>
              <a:rPr b="1" lang="en-CA" sz="4800">
                <a:solidFill>
                  <a:srgbClr val="993365"/>
                </a:solidFill>
              </a:rPr>
              <a:t>handicap</a:t>
            </a:r>
            <a:r>
              <a:rPr b="1" lang="en-CA" sz="4800">
                <a:solidFill>
                  <a:schemeClr val="dk1"/>
                </a:solidFill>
              </a:rPr>
              <a:t> » et « </a:t>
            </a:r>
            <a:r>
              <a:rPr b="1" lang="en-CA" sz="4800">
                <a:solidFill>
                  <a:srgbClr val="993365"/>
                </a:solidFill>
              </a:rPr>
              <a:t>personnes en situation de handicap</a:t>
            </a:r>
            <a:r>
              <a:rPr b="1" lang="en-CA" sz="4800">
                <a:solidFill>
                  <a:schemeClr val="dk1"/>
                </a:solidFill>
              </a:rPr>
              <a:t> », quelles </a:t>
            </a:r>
            <a:r>
              <a:rPr b="1" lang="en-CA" sz="4800">
                <a:solidFill>
                  <a:srgbClr val="993365"/>
                </a:solidFill>
              </a:rPr>
              <a:t>images</a:t>
            </a:r>
            <a:r>
              <a:rPr b="1" lang="en-CA" sz="4800">
                <a:solidFill>
                  <a:schemeClr val="dk1"/>
                </a:solidFill>
              </a:rPr>
              <a:t>, quels </a:t>
            </a:r>
            <a:r>
              <a:rPr b="1" lang="en-CA" sz="4800">
                <a:solidFill>
                  <a:srgbClr val="993365"/>
                </a:solidFill>
              </a:rPr>
              <a:t>mots</a:t>
            </a:r>
            <a:r>
              <a:rPr b="1" lang="en-CA" sz="4800">
                <a:solidFill>
                  <a:schemeClr val="dk1"/>
                </a:solidFill>
              </a:rPr>
              <a:t> ou quelles </a:t>
            </a:r>
            <a:r>
              <a:rPr b="1" lang="en-CA" sz="4800">
                <a:solidFill>
                  <a:srgbClr val="993365"/>
                </a:solidFill>
              </a:rPr>
              <a:t>expressions</a:t>
            </a:r>
            <a:r>
              <a:rPr b="1" lang="en-CA" sz="4800">
                <a:solidFill>
                  <a:schemeClr val="dk1"/>
                </a:solidFill>
              </a:rPr>
              <a:t> vous viennent à l’esprit?</a:t>
            </a:r>
            <a:endParaRPr sz="4800">
              <a:solidFill>
                <a:schemeClr val="dk1"/>
              </a:solidFill>
            </a:endParaRPr>
          </a:p>
        </p:txBody>
      </p:sp>
      <p:sp>
        <p:nvSpPr>
          <p:cNvPr id="162" name="Google Shape;162;p20"/>
          <p:cNvSpPr txBox="1"/>
          <p:nvPr/>
        </p:nvSpPr>
        <p:spPr>
          <a:xfrm>
            <a:off x="1617025" y="7323850"/>
            <a:ext cx="19546500" cy="2401200"/>
          </a:xfrm>
          <a:prstGeom prst="rect">
            <a:avLst/>
          </a:prstGeom>
          <a:noFill/>
          <a:ln>
            <a:noFill/>
          </a:ln>
        </p:spPr>
        <p:txBody>
          <a:bodyPr anchorCtr="0" anchor="t" bIns="91425" lIns="91425" spcFirstLastPara="1" rIns="91425" wrap="square" tIns="91425">
            <a:spAutoFit/>
          </a:bodyPr>
          <a:lstStyle/>
          <a:p>
            <a:pPr indent="0" lvl="0" marL="914400" rtl="0" algn="l">
              <a:spcBef>
                <a:spcPts val="0"/>
              </a:spcBef>
              <a:spcAft>
                <a:spcPts val="0"/>
              </a:spcAft>
              <a:buNone/>
            </a:pPr>
            <a:r>
              <a:rPr lang="en-CA" sz="4800">
                <a:solidFill>
                  <a:schemeClr val="dk1"/>
                </a:solidFill>
              </a:rPr>
              <a:t>Reprenez la liste que vous avez dressée plus tôt et, pour chaque élément, indiquez à quel modèle du handicap il correspond le mieux. </a:t>
            </a:r>
            <a:endParaRPr sz="48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1"/>
          <p:cNvSpPr txBox="1"/>
          <p:nvPr/>
        </p:nvSpPr>
        <p:spPr>
          <a:xfrm>
            <a:off x="2017350" y="3713900"/>
            <a:ext cx="20349300" cy="4263600"/>
          </a:xfrm>
          <a:prstGeom prst="rect">
            <a:avLst/>
          </a:prstGeom>
          <a:noFill/>
          <a:ln>
            <a:noFill/>
          </a:ln>
        </p:spPr>
        <p:txBody>
          <a:bodyPr anchorCtr="0" anchor="b" bIns="45700" lIns="91425" spcFirstLastPara="1" rIns="91425" wrap="square" tIns="45700">
            <a:normAutofit/>
          </a:bodyPr>
          <a:lstStyle/>
          <a:p>
            <a:pPr indent="0" lvl="0" marL="0" rtl="0" algn="ctr">
              <a:lnSpc>
                <a:spcPct val="70000"/>
              </a:lnSpc>
              <a:spcBef>
                <a:spcPts val="0"/>
              </a:spcBef>
              <a:spcAft>
                <a:spcPts val="0"/>
              </a:spcAft>
              <a:buSzPts val="523"/>
              <a:buNone/>
            </a:pPr>
            <a:br>
              <a:rPr lang="en-CA" sz="1050">
                <a:solidFill>
                  <a:srgbClr val="000000"/>
                </a:solidFill>
                <a:latin typeface="Calibri"/>
                <a:ea typeface="Calibri"/>
                <a:cs typeface="Calibri"/>
                <a:sym typeface="Calibri"/>
              </a:rPr>
            </a:br>
            <a:r>
              <a:rPr b="1" lang="en-CA" sz="12450">
                <a:solidFill>
                  <a:srgbClr val="993365"/>
                </a:solidFill>
              </a:rPr>
              <a:t>« Parcours de vie »</a:t>
            </a:r>
            <a:endParaRPr b="1" sz="12450">
              <a:solidFill>
                <a:srgbClr val="993365"/>
              </a:solidFill>
            </a:endParaRPr>
          </a:p>
          <a:p>
            <a:pPr indent="0" lvl="0" marL="0" rtl="0" algn="ctr">
              <a:lnSpc>
                <a:spcPct val="70000"/>
              </a:lnSpc>
              <a:spcBef>
                <a:spcPts val="0"/>
              </a:spcBef>
              <a:spcAft>
                <a:spcPts val="0"/>
              </a:spcAft>
              <a:buSzPts val="523"/>
              <a:buNone/>
            </a:pPr>
            <a:r>
              <a:rPr b="1" lang="en-CA" sz="9450">
                <a:solidFill>
                  <a:srgbClr val="993365"/>
                </a:solidFill>
              </a:rPr>
              <a:t>- exercice sur Mural</a:t>
            </a:r>
            <a:br>
              <a:rPr lang="en-CA" sz="12450">
                <a:solidFill>
                  <a:srgbClr val="000000"/>
                </a:solidFill>
              </a:rPr>
            </a:br>
            <a:br>
              <a:rPr lang="en-CA" sz="1050">
                <a:solidFill>
                  <a:srgbClr val="000000"/>
                </a:solidFill>
                <a:latin typeface="Calibri"/>
                <a:ea typeface="Calibri"/>
                <a:cs typeface="Calibri"/>
                <a:sym typeface="Calibri"/>
              </a:rPr>
            </a:br>
            <a:endParaRPr sz="1050">
              <a:solidFill>
                <a:srgbClr val="000000"/>
              </a:solidFill>
              <a:latin typeface="Calibri"/>
              <a:ea typeface="Calibri"/>
              <a:cs typeface="Calibri"/>
              <a:sym typeface="Calibri"/>
            </a:endParaRPr>
          </a:p>
        </p:txBody>
      </p:sp>
      <p:sp>
        <p:nvSpPr>
          <p:cNvPr id="168" name="Google Shape;168;p21"/>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Intersectionnalité</a:t>
            </a:r>
            <a:endParaRPr b="1" sz="7200">
              <a:solidFill>
                <a:schemeClr val="lt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graphicFrame>
        <p:nvGraphicFramePr>
          <p:cNvPr id="173" name="Google Shape;173;p22"/>
          <p:cNvGraphicFramePr/>
          <p:nvPr/>
        </p:nvGraphicFramePr>
        <p:xfrm>
          <a:off x="612458" y="2779300"/>
          <a:ext cx="3000000" cy="3000000"/>
        </p:xfrm>
        <a:graphic>
          <a:graphicData uri="http://schemas.openxmlformats.org/drawingml/2006/table">
            <a:tbl>
              <a:tblPr bandRow="1" firstCol="1" firstRow="1">
                <a:noFill/>
                <a:tableStyleId>{2930D7B9-0D12-4EE4-AF65-9DAC677DBBEC}</a:tableStyleId>
              </a:tblPr>
              <a:tblGrid>
                <a:gridCol w="10978875"/>
                <a:gridCol w="12180200"/>
              </a:tblGrid>
              <a:tr h="4852200">
                <a:tc>
                  <a:txBody>
                    <a:bodyPr/>
                    <a:lstStyle/>
                    <a:p>
                      <a:pPr indent="0" lvl="0" marL="179999" marR="0" rtl="0" algn="l">
                        <a:lnSpc>
                          <a:spcPct val="100000"/>
                        </a:lnSpc>
                        <a:spcBef>
                          <a:spcPts val="0"/>
                        </a:spcBef>
                        <a:spcAft>
                          <a:spcPts val="0"/>
                        </a:spcAft>
                        <a:buClr>
                          <a:srgbClr val="000000"/>
                        </a:buClr>
                        <a:buSzPts val="1600"/>
                        <a:buFont typeface="Calibri"/>
                        <a:buNone/>
                      </a:pPr>
                      <a:r>
                        <a:rPr b="1" lang="en-CA" sz="3300">
                          <a:solidFill>
                            <a:srgbClr val="000000"/>
                          </a:solidFill>
                          <a:latin typeface="Arial"/>
                          <a:ea typeface="Arial"/>
                          <a:cs typeface="Arial"/>
                          <a:sym typeface="Arial"/>
                        </a:rPr>
                        <a:t>Le pouvoir </a:t>
                      </a:r>
                      <a:r>
                        <a:rPr b="1" lang="en-CA" sz="3300" u="sng">
                          <a:solidFill>
                            <a:srgbClr val="000000"/>
                          </a:solidFill>
                          <a:latin typeface="Arial"/>
                          <a:ea typeface="Arial"/>
                          <a:cs typeface="Arial"/>
                          <a:sym typeface="Arial"/>
                        </a:rPr>
                        <a:t>sur</a:t>
                      </a:r>
                      <a:r>
                        <a:rPr b="1" lang="en-CA" sz="3300">
                          <a:solidFill>
                            <a:srgbClr val="000000"/>
                          </a:solidFill>
                          <a:latin typeface="Arial"/>
                          <a:ea typeface="Arial"/>
                          <a:cs typeface="Arial"/>
                          <a:sym typeface="Arial"/>
                        </a:rPr>
                        <a:t> :</a:t>
                      </a:r>
                      <a:endParaRPr b="1" sz="3300" u="none" cap="none" strike="noStrike">
                        <a:solidFill>
                          <a:srgbClr val="000000"/>
                        </a:solidFill>
                        <a:latin typeface="Arial"/>
                        <a:ea typeface="Arial"/>
                        <a:cs typeface="Arial"/>
                        <a:sym typeface="Arial"/>
                      </a:endParaRPr>
                    </a:p>
                    <a:p>
                      <a:pPr indent="0" lvl="0" marL="179999" marR="0" rtl="0" algn="l">
                        <a:lnSpc>
                          <a:spcPct val="100000"/>
                        </a:lnSpc>
                        <a:spcBef>
                          <a:spcPts val="0"/>
                        </a:spcBef>
                        <a:spcAft>
                          <a:spcPts val="0"/>
                        </a:spcAft>
                        <a:buClr>
                          <a:srgbClr val="000000"/>
                        </a:buClr>
                        <a:buSzPts val="1600"/>
                        <a:buFont typeface="Calibri"/>
                        <a:buNone/>
                      </a:pPr>
                      <a:r>
                        <a:rPr lang="en-CA" sz="2300" u="none" cap="none" strike="noStrike">
                          <a:solidFill>
                            <a:srgbClr val="000000"/>
                          </a:solidFill>
                          <a:latin typeface="Arial"/>
                          <a:ea typeface="Arial"/>
                          <a:cs typeface="Arial"/>
                          <a:sym typeface="Arial"/>
                        </a:rPr>
                        <a:t> </a:t>
                      </a:r>
                      <a:endParaRPr sz="2300" u="none" cap="none" strike="noStrike">
                        <a:solidFill>
                          <a:srgbClr val="000000"/>
                        </a:solidFill>
                        <a:latin typeface="Arial"/>
                        <a:ea typeface="Arial"/>
                        <a:cs typeface="Arial"/>
                        <a:sym typeface="Arial"/>
                      </a:endParaRPr>
                    </a:p>
                    <a:p>
                      <a:pPr indent="0" lvl="0" marL="179999" marR="0" rtl="0" algn="l">
                        <a:lnSpc>
                          <a:spcPct val="100000"/>
                        </a:lnSpc>
                        <a:spcBef>
                          <a:spcPts val="0"/>
                        </a:spcBef>
                        <a:spcAft>
                          <a:spcPts val="0"/>
                        </a:spcAft>
                        <a:buClr>
                          <a:srgbClr val="000000"/>
                        </a:buClr>
                        <a:buSzPts val="1600"/>
                        <a:buFont typeface="Calibri"/>
                        <a:buNone/>
                      </a:pPr>
                      <a:r>
                        <a:rPr lang="en-CA" sz="2300">
                          <a:solidFill>
                            <a:srgbClr val="000000"/>
                          </a:solidFill>
                          <a:latin typeface="Arial"/>
                          <a:ea typeface="Arial"/>
                          <a:cs typeface="Arial"/>
                          <a:sym typeface="Arial"/>
                        </a:rPr>
                        <a:t>Souvent associé à un pouvoir négatif  : oppression ou répression, restriction de la liberté de mouvement, d’expression ou d’action. On le retrouve fréquemment dans des contextes de conflit ou de crise, mais aussi dans la vie quotidienne. </a:t>
                      </a:r>
                      <a:endParaRPr sz="2300">
                        <a:solidFill>
                          <a:srgbClr val="000000"/>
                        </a:solidFill>
                        <a:latin typeface="Arial"/>
                        <a:ea typeface="Arial"/>
                        <a:cs typeface="Arial"/>
                        <a:sym typeface="Arial"/>
                      </a:endParaRPr>
                    </a:p>
                    <a:p>
                      <a:pPr indent="0" lvl="0" marL="179999" marR="0" rtl="0" algn="l">
                        <a:lnSpc>
                          <a:spcPct val="100000"/>
                        </a:lnSpc>
                        <a:spcBef>
                          <a:spcPts val="0"/>
                        </a:spcBef>
                        <a:spcAft>
                          <a:spcPts val="0"/>
                        </a:spcAft>
                        <a:buClr>
                          <a:srgbClr val="000000"/>
                        </a:buClr>
                        <a:buSzPts val="1600"/>
                        <a:buFont typeface="Calibri"/>
                        <a:buNone/>
                      </a:pPr>
                      <a:r>
                        <a:t/>
                      </a:r>
                      <a:endParaRPr sz="2300">
                        <a:solidFill>
                          <a:srgbClr val="000000"/>
                        </a:solidFill>
                        <a:latin typeface="Arial"/>
                        <a:ea typeface="Arial"/>
                        <a:cs typeface="Arial"/>
                        <a:sym typeface="Arial"/>
                      </a:endParaRPr>
                    </a:p>
                    <a:p>
                      <a:pPr indent="0" lvl="0" marL="179999" marR="0" rtl="0" algn="l">
                        <a:lnSpc>
                          <a:spcPct val="100000"/>
                        </a:lnSpc>
                        <a:spcBef>
                          <a:spcPts val="0"/>
                        </a:spcBef>
                        <a:spcAft>
                          <a:spcPts val="0"/>
                        </a:spcAft>
                        <a:buClr>
                          <a:srgbClr val="000000"/>
                        </a:buClr>
                        <a:buSzPts val="1600"/>
                        <a:buFont typeface="Calibri"/>
                        <a:buNone/>
                      </a:pPr>
                      <a:r>
                        <a:rPr lang="en-CA" sz="2300">
                          <a:solidFill>
                            <a:srgbClr val="000000"/>
                          </a:solidFill>
                          <a:latin typeface="Arial"/>
                          <a:ea typeface="Arial"/>
                          <a:cs typeface="Arial"/>
                          <a:sym typeface="Arial"/>
                        </a:rPr>
                        <a:t>Par exemple : difficulté à obtenir un emploi ou un logement en raison d’un nom associé à une minorité ethnique; refus dans des démarches de mariage, d’adoption ou de fécondation in vitro pour les personnes issues des communautés LGBTQI; retrait de la capacité juridique des personnes en situation de handicap, pouvant mener à une mise sous tutelle ou à l’institutionnalisation, voire au retrait de leurs enfants par l’État; interventions médicales comme la contraception forcée, dont la stérilisation non consentie.</a:t>
                      </a:r>
                      <a:r>
                        <a:rPr lang="en-CA" sz="2300" u="none" cap="none" strike="noStrike">
                          <a:latin typeface="Arial"/>
                          <a:ea typeface="Arial"/>
                          <a:cs typeface="Arial"/>
                          <a:sym typeface="Arial"/>
                        </a:rPr>
                        <a:t> </a:t>
                      </a:r>
                      <a:endParaRPr sz="2300" u="none" cap="none" strike="noStrike">
                        <a:latin typeface="Arial"/>
                        <a:ea typeface="Arial"/>
                        <a:cs typeface="Arial"/>
                        <a:sym typeface="Arial"/>
                      </a:endParaRPr>
                    </a:p>
                  </a:txBody>
                  <a:tcPr marT="108000" marB="0" marR="68575" marL="68575">
                    <a:solidFill>
                      <a:srgbClr val="FEE599"/>
                    </a:solidFill>
                  </a:tcPr>
                </a:tc>
                <a:tc>
                  <a:txBody>
                    <a:bodyPr/>
                    <a:lstStyle/>
                    <a:p>
                      <a:pPr indent="0" lvl="0" marL="179999" marR="0" rtl="0" algn="l">
                        <a:lnSpc>
                          <a:spcPct val="100000"/>
                        </a:lnSpc>
                        <a:spcBef>
                          <a:spcPts val="0"/>
                        </a:spcBef>
                        <a:spcAft>
                          <a:spcPts val="0"/>
                        </a:spcAft>
                        <a:buClr>
                          <a:srgbClr val="000000"/>
                        </a:buClr>
                        <a:buSzPts val="1600"/>
                        <a:buFont typeface="Calibri"/>
                        <a:buNone/>
                      </a:pPr>
                      <a:r>
                        <a:rPr lang="en-CA" sz="3300">
                          <a:solidFill>
                            <a:srgbClr val="000000"/>
                          </a:solidFill>
                          <a:latin typeface="Arial"/>
                          <a:ea typeface="Arial"/>
                          <a:cs typeface="Arial"/>
                          <a:sym typeface="Arial"/>
                        </a:rPr>
                        <a:t>Le pouvoir </a:t>
                      </a:r>
                      <a:r>
                        <a:rPr lang="en-CA" sz="3300" u="sng">
                          <a:solidFill>
                            <a:srgbClr val="000000"/>
                          </a:solidFill>
                          <a:latin typeface="Arial"/>
                          <a:ea typeface="Arial"/>
                          <a:cs typeface="Arial"/>
                          <a:sym typeface="Arial"/>
                        </a:rPr>
                        <a:t>d’agir</a:t>
                      </a:r>
                      <a:r>
                        <a:rPr lang="en-CA" sz="3300">
                          <a:solidFill>
                            <a:srgbClr val="000000"/>
                          </a:solidFill>
                          <a:latin typeface="Arial"/>
                          <a:ea typeface="Arial"/>
                          <a:cs typeface="Arial"/>
                          <a:sym typeface="Arial"/>
                        </a:rPr>
                        <a:t> </a:t>
                      </a:r>
                      <a:r>
                        <a:rPr lang="en-CA" sz="3300" u="none" cap="none" strike="noStrike">
                          <a:solidFill>
                            <a:srgbClr val="000000"/>
                          </a:solidFill>
                          <a:latin typeface="Arial"/>
                          <a:ea typeface="Arial"/>
                          <a:cs typeface="Arial"/>
                          <a:sym typeface="Arial"/>
                        </a:rPr>
                        <a:t>:</a:t>
                      </a:r>
                      <a:endParaRPr sz="3300" u="none" cap="none" strike="noStrike">
                        <a:solidFill>
                          <a:srgbClr val="000000"/>
                        </a:solidFill>
                        <a:latin typeface="Arial"/>
                        <a:ea typeface="Arial"/>
                        <a:cs typeface="Arial"/>
                        <a:sym typeface="Arial"/>
                      </a:endParaRPr>
                    </a:p>
                    <a:p>
                      <a:pPr indent="0" lvl="0" marL="179999" marR="0" rtl="0" algn="l">
                        <a:lnSpc>
                          <a:spcPct val="100000"/>
                        </a:lnSpc>
                        <a:spcBef>
                          <a:spcPts val="0"/>
                        </a:spcBef>
                        <a:spcAft>
                          <a:spcPts val="0"/>
                        </a:spcAft>
                        <a:buClr>
                          <a:srgbClr val="000000"/>
                        </a:buClr>
                        <a:buSzPts val="1600"/>
                        <a:buFont typeface="Calibri"/>
                        <a:buNone/>
                      </a:pPr>
                      <a:r>
                        <a:rPr lang="en-CA" sz="2300" u="none" cap="none" strike="noStrike">
                          <a:solidFill>
                            <a:srgbClr val="000000"/>
                          </a:solidFill>
                          <a:latin typeface="Arial"/>
                          <a:ea typeface="Arial"/>
                          <a:cs typeface="Arial"/>
                          <a:sym typeface="Arial"/>
                        </a:rPr>
                        <a:t> </a:t>
                      </a:r>
                      <a:endParaRPr sz="2300" u="none" cap="none" strike="noStrike">
                        <a:solidFill>
                          <a:srgbClr val="000000"/>
                        </a:solidFill>
                        <a:latin typeface="Arial"/>
                        <a:ea typeface="Arial"/>
                        <a:cs typeface="Arial"/>
                        <a:sym typeface="Arial"/>
                      </a:endParaRPr>
                    </a:p>
                    <a:p>
                      <a:pPr indent="0" lvl="0" marL="179999" marR="0" rtl="0" algn="l">
                        <a:lnSpc>
                          <a:spcPct val="100000"/>
                        </a:lnSpc>
                        <a:spcBef>
                          <a:spcPts val="0"/>
                        </a:spcBef>
                        <a:spcAft>
                          <a:spcPts val="0"/>
                        </a:spcAft>
                        <a:buClr>
                          <a:srgbClr val="000000"/>
                        </a:buClr>
                        <a:buSzPts val="1600"/>
                        <a:buFont typeface="Calibri"/>
                        <a:buNone/>
                      </a:pPr>
                      <a:r>
                        <a:rPr b="0" lang="en-CA" sz="2300">
                          <a:solidFill>
                            <a:srgbClr val="000000"/>
                          </a:solidFill>
                          <a:latin typeface="Arial"/>
                          <a:ea typeface="Arial"/>
                          <a:cs typeface="Arial"/>
                          <a:sym typeface="Arial"/>
                        </a:rPr>
                        <a:t>Capacité de prendre des décisions et de poser des actions, de résister à l’oppression ou de créer de nouvelles choses ou possibilités. Il s’exerce dans la prise de décision au sein du ménage et de la communauté ainsi qu’à plus grande échelle. Il reflète le potentiel de chaque individu à déterminer sa propre vie.</a:t>
                      </a:r>
                      <a:endParaRPr b="0" sz="2300">
                        <a:solidFill>
                          <a:srgbClr val="000000"/>
                        </a:solidFill>
                        <a:latin typeface="Arial"/>
                        <a:ea typeface="Arial"/>
                        <a:cs typeface="Arial"/>
                        <a:sym typeface="Arial"/>
                      </a:endParaRPr>
                    </a:p>
                    <a:p>
                      <a:pPr indent="0" lvl="0" marL="179999" marR="0" rtl="0" algn="l">
                        <a:lnSpc>
                          <a:spcPct val="100000"/>
                        </a:lnSpc>
                        <a:spcBef>
                          <a:spcPts val="0"/>
                        </a:spcBef>
                        <a:spcAft>
                          <a:spcPts val="0"/>
                        </a:spcAft>
                        <a:buClr>
                          <a:srgbClr val="000000"/>
                        </a:buClr>
                        <a:buSzPts val="1600"/>
                        <a:buFont typeface="Calibri"/>
                        <a:buNone/>
                      </a:pPr>
                      <a:r>
                        <a:t/>
                      </a:r>
                      <a:endParaRPr b="0" sz="2300">
                        <a:solidFill>
                          <a:srgbClr val="000000"/>
                        </a:solidFill>
                        <a:latin typeface="Arial"/>
                        <a:ea typeface="Arial"/>
                        <a:cs typeface="Arial"/>
                        <a:sym typeface="Arial"/>
                      </a:endParaRPr>
                    </a:p>
                    <a:p>
                      <a:pPr indent="0" lvl="0" marL="179999" marR="0" rtl="0" algn="l">
                        <a:lnSpc>
                          <a:spcPct val="100000"/>
                        </a:lnSpc>
                        <a:spcBef>
                          <a:spcPts val="0"/>
                        </a:spcBef>
                        <a:spcAft>
                          <a:spcPts val="0"/>
                        </a:spcAft>
                        <a:buClr>
                          <a:srgbClr val="000000"/>
                        </a:buClr>
                        <a:buSzPts val="1600"/>
                        <a:buFont typeface="Calibri"/>
                        <a:buNone/>
                      </a:pPr>
                      <a:r>
                        <a:rPr b="0" lang="en-CA" sz="2300">
                          <a:solidFill>
                            <a:srgbClr val="000000"/>
                          </a:solidFill>
                          <a:latin typeface="Arial"/>
                          <a:ea typeface="Arial"/>
                          <a:cs typeface="Arial"/>
                          <a:sym typeface="Arial"/>
                        </a:rPr>
                        <a:t>Par exemple : une femme qui choisit de quitter un conjoint violent ou de travailler; un·e jeune qui décide du moment de son mariage ou de la profession qu’elle ou il souhaite exercer; une personne en situation de handicap qui choisit de vivre seule; une jeune femme en situation de handicap qui prend ses propres décisions en matière de santé sexuelle et reproductive.</a:t>
                      </a:r>
                      <a:endParaRPr b="0" sz="2300">
                        <a:solidFill>
                          <a:srgbClr val="000000"/>
                        </a:solidFill>
                        <a:latin typeface="Arial"/>
                        <a:ea typeface="Arial"/>
                        <a:cs typeface="Arial"/>
                        <a:sym typeface="Arial"/>
                      </a:endParaRPr>
                    </a:p>
                    <a:p>
                      <a:pPr indent="0" lvl="0" marL="179999" marR="0" rtl="0" algn="l">
                        <a:lnSpc>
                          <a:spcPct val="100000"/>
                        </a:lnSpc>
                        <a:spcBef>
                          <a:spcPts val="0"/>
                        </a:spcBef>
                        <a:spcAft>
                          <a:spcPts val="0"/>
                        </a:spcAft>
                        <a:buClr>
                          <a:srgbClr val="000000"/>
                        </a:buClr>
                        <a:buSzPts val="1600"/>
                        <a:buFont typeface="Calibri"/>
                        <a:buNone/>
                      </a:pPr>
                      <a:r>
                        <a:t/>
                      </a:r>
                      <a:endParaRPr b="0" sz="2300">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Calibri"/>
                        <a:buNone/>
                      </a:pPr>
                      <a:r>
                        <a:rPr lang="en-CA" sz="2300" u="none" cap="none" strike="noStrike">
                          <a:solidFill>
                            <a:srgbClr val="000000"/>
                          </a:solidFill>
                          <a:latin typeface="Arial"/>
                          <a:ea typeface="Arial"/>
                          <a:cs typeface="Arial"/>
                          <a:sym typeface="Arial"/>
                        </a:rPr>
                        <a:t> </a:t>
                      </a:r>
                      <a:endParaRPr sz="2300" u="none" cap="none" strike="noStrike">
                        <a:solidFill>
                          <a:srgbClr val="000000"/>
                        </a:solidFill>
                        <a:latin typeface="Arial"/>
                        <a:ea typeface="Arial"/>
                        <a:cs typeface="Arial"/>
                        <a:sym typeface="Arial"/>
                      </a:endParaRPr>
                    </a:p>
                  </a:txBody>
                  <a:tcPr marT="144000" marB="0" marR="68575" marL="68575">
                    <a:solidFill>
                      <a:srgbClr val="B5CB82"/>
                    </a:solidFill>
                  </a:tcPr>
                </a:tc>
              </a:tr>
              <a:tr h="3854400">
                <a:tc>
                  <a:txBody>
                    <a:bodyPr/>
                    <a:lstStyle/>
                    <a:p>
                      <a:pPr indent="0" lvl="0" marL="179999" marR="0" rtl="0" algn="l">
                        <a:lnSpc>
                          <a:spcPct val="100000"/>
                        </a:lnSpc>
                        <a:spcBef>
                          <a:spcPts val="0"/>
                        </a:spcBef>
                        <a:spcAft>
                          <a:spcPts val="0"/>
                        </a:spcAft>
                        <a:buClr>
                          <a:srgbClr val="000000"/>
                        </a:buClr>
                        <a:buSzPts val="1600"/>
                        <a:buFont typeface="Calibri"/>
                        <a:buNone/>
                      </a:pPr>
                      <a:r>
                        <a:rPr lang="en-CA" sz="3300">
                          <a:latin typeface="Arial"/>
                          <a:ea typeface="Arial"/>
                          <a:cs typeface="Arial"/>
                          <a:sym typeface="Arial"/>
                        </a:rPr>
                        <a:t>Le pouvoir </a:t>
                      </a:r>
                      <a:r>
                        <a:rPr lang="en-CA" sz="3300" u="sng">
                          <a:latin typeface="Arial"/>
                          <a:ea typeface="Arial"/>
                          <a:cs typeface="Arial"/>
                          <a:sym typeface="Arial"/>
                        </a:rPr>
                        <a:t>collectif</a:t>
                      </a:r>
                      <a:r>
                        <a:rPr lang="en-CA" sz="3300">
                          <a:latin typeface="Arial"/>
                          <a:ea typeface="Arial"/>
                          <a:cs typeface="Arial"/>
                          <a:sym typeface="Arial"/>
                        </a:rPr>
                        <a:t> </a:t>
                      </a:r>
                      <a:r>
                        <a:rPr lang="en-CA" sz="3300" u="none" cap="none" strike="noStrike">
                          <a:latin typeface="Arial"/>
                          <a:ea typeface="Arial"/>
                          <a:cs typeface="Arial"/>
                          <a:sym typeface="Arial"/>
                        </a:rPr>
                        <a:t>:</a:t>
                      </a:r>
                      <a:endParaRPr sz="3300" u="none" cap="none" strike="noStrike">
                        <a:latin typeface="Arial"/>
                        <a:ea typeface="Arial"/>
                        <a:cs typeface="Arial"/>
                        <a:sym typeface="Arial"/>
                      </a:endParaRPr>
                    </a:p>
                    <a:p>
                      <a:pPr indent="0" lvl="0" marL="179999" marR="0" rtl="0" algn="l">
                        <a:lnSpc>
                          <a:spcPct val="100000"/>
                        </a:lnSpc>
                        <a:spcBef>
                          <a:spcPts val="0"/>
                        </a:spcBef>
                        <a:spcAft>
                          <a:spcPts val="0"/>
                        </a:spcAft>
                        <a:buClr>
                          <a:srgbClr val="000000"/>
                        </a:buClr>
                        <a:buSzPts val="1600"/>
                        <a:buFont typeface="Calibri"/>
                        <a:buNone/>
                      </a:pPr>
                      <a:r>
                        <a:rPr lang="en-CA" sz="2300" u="none" cap="none" strike="noStrike">
                          <a:latin typeface="Arial"/>
                          <a:ea typeface="Arial"/>
                          <a:cs typeface="Arial"/>
                          <a:sym typeface="Arial"/>
                        </a:rPr>
                        <a:t> </a:t>
                      </a:r>
                      <a:endParaRPr sz="2300" u="none" cap="none" strike="noStrike">
                        <a:latin typeface="Arial"/>
                        <a:ea typeface="Arial"/>
                        <a:cs typeface="Arial"/>
                        <a:sym typeface="Arial"/>
                      </a:endParaRPr>
                    </a:p>
                    <a:p>
                      <a:pPr indent="0" lvl="0" marL="179999" marR="0" rtl="0" algn="l">
                        <a:lnSpc>
                          <a:spcPct val="100000"/>
                        </a:lnSpc>
                        <a:spcBef>
                          <a:spcPts val="0"/>
                        </a:spcBef>
                        <a:spcAft>
                          <a:spcPts val="0"/>
                        </a:spcAft>
                        <a:buClr>
                          <a:srgbClr val="000000"/>
                        </a:buClr>
                        <a:buSzPts val="1600"/>
                        <a:buFont typeface="Calibri"/>
                        <a:buNone/>
                      </a:pPr>
                      <a:r>
                        <a:rPr b="0" lang="en-CA" sz="2300">
                          <a:latin typeface="Arial"/>
                          <a:ea typeface="Arial"/>
                          <a:cs typeface="Arial"/>
                          <a:sym typeface="Arial"/>
                        </a:rPr>
                        <a:t>Capacité de trouver un terrain d’entente entre des intérêts divergents et d’agir collectivement, sur la base de la solidarité et du soutien mutuel. Il s’agit de développer la force collective et de s’appuyer sur des réseaux, comme des organisations de personnes en situation de handicap; des associations féminines; des clubs et des organisations jeunesse; des associations pour les aîné·es, etc.</a:t>
                      </a:r>
                      <a:endParaRPr b="0" sz="2300">
                        <a:latin typeface="Arial"/>
                        <a:ea typeface="Arial"/>
                        <a:cs typeface="Arial"/>
                        <a:sym typeface="Arial"/>
                      </a:endParaRPr>
                    </a:p>
                  </a:txBody>
                  <a:tcPr marT="144000" marB="0" marR="68575" marL="68575">
                    <a:solidFill>
                      <a:srgbClr val="431C35"/>
                    </a:solidFill>
                  </a:tcPr>
                </a:tc>
                <a:tc>
                  <a:txBody>
                    <a:bodyPr/>
                    <a:lstStyle/>
                    <a:p>
                      <a:pPr indent="0" lvl="0" marL="179999" marR="0" rtl="0" algn="l">
                        <a:lnSpc>
                          <a:spcPct val="100000"/>
                        </a:lnSpc>
                        <a:spcBef>
                          <a:spcPts val="0"/>
                        </a:spcBef>
                        <a:spcAft>
                          <a:spcPts val="0"/>
                        </a:spcAft>
                        <a:buClr>
                          <a:srgbClr val="FFFFFF"/>
                        </a:buClr>
                        <a:buSzPts val="1600"/>
                        <a:buFont typeface="Calibri"/>
                        <a:buNone/>
                      </a:pPr>
                      <a:r>
                        <a:rPr b="1" lang="en-CA" sz="3300">
                          <a:solidFill>
                            <a:srgbClr val="FFFFFF"/>
                          </a:solidFill>
                          <a:latin typeface="Arial"/>
                          <a:ea typeface="Arial"/>
                          <a:cs typeface="Arial"/>
                          <a:sym typeface="Arial"/>
                        </a:rPr>
                        <a:t>Le pouvoir </a:t>
                      </a:r>
                      <a:r>
                        <a:rPr b="1" lang="en-CA" sz="3300" u="sng">
                          <a:solidFill>
                            <a:srgbClr val="FFFFFF"/>
                          </a:solidFill>
                          <a:latin typeface="Arial"/>
                          <a:ea typeface="Arial"/>
                          <a:cs typeface="Arial"/>
                          <a:sym typeface="Arial"/>
                        </a:rPr>
                        <a:t>intérieur</a:t>
                      </a:r>
                      <a:r>
                        <a:rPr b="1" lang="en-CA" sz="3300">
                          <a:solidFill>
                            <a:srgbClr val="FFFFFF"/>
                          </a:solidFill>
                          <a:latin typeface="Arial"/>
                          <a:ea typeface="Arial"/>
                          <a:cs typeface="Arial"/>
                          <a:sym typeface="Arial"/>
                        </a:rPr>
                        <a:t> </a:t>
                      </a:r>
                      <a:r>
                        <a:rPr b="1" lang="en-CA" sz="3300" u="none" cap="none" strike="noStrike">
                          <a:solidFill>
                            <a:srgbClr val="FFFFFF"/>
                          </a:solidFill>
                          <a:latin typeface="Arial"/>
                          <a:ea typeface="Arial"/>
                          <a:cs typeface="Arial"/>
                          <a:sym typeface="Arial"/>
                        </a:rPr>
                        <a:t>:</a:t>
                      </a:r>
                      <a:endParaRPr b="1" sz="3300" u="none" cap="none" strike="noStrike">
                        <a:solidFill>
                          <a:srgbClr val="FFFFFF"/>
                        </a:solidFill>
                        <a:latin typeface="Arial"/>
                        <a:ea typeface="Arial"/>
                        <a:cs typeface="Arial"/>
                        <a:sym typeface="Arial"/>
                      </a:endParaRPr>
                    </a:p>
                    <a:p>
                      <a:pPr indent="0" lvl="0" marL="179999" marR="0" rtl="0" algn="l">
                        <a:lnSpc>
                          <a:spcPct val="100000"/>
                        </a:lnSpc>
                        <a:spcBef>
                          <a:spcPts val="0"/>
                        </a:spcBef>
                        <a:spcAft>
                          <a:spcPts val="0"/>
                        </a:spcAft>
                        <a:buClr>
                          <a:srgbClr val="FFFFFF"/>
                        </a:buClr>
                        <a:buSzPts val="1600"/>
                        <a:buFont typeface="Calibri"/>
                        <a:buNone/>
                      </a:pPr>
                      <a:r>
                        <a:rPr b="1" lang="en-CA" sz="2300" u="none" cap="none" strike="noStrike">
                          <a:solidFill>
                            <a:srgbClr val="FFFFFF"/>
                          </a:solidFill>
                          <a:latin typeface="Arial"/>
                          <a:ea typeface="Arial"/>
                          <a:cs typeface="Arial"/>
                          <a:sym typeface="Arial"/>
                        </a:rPr>
                        <a:t> </a:t>
                      </a:r>
                      <a:endParaRPr b="1" sz="2300" u="none" cap="none" strike="noStrike">
                        <a:solidFill>
                          <a:srgbClr val="FFFFFF"/>
                        </a:solidFill>
                        <a:latin typeface="Arial"/>
                        <a:ea typeface="Arial"/>
                        <a:cs typeface="Arial"/>
                        <a:sym typeface="Arial"/>
                      </a:endParaRPr>
                    </a:p>
                    <a:p>
                      <a:pPr indent="0" lvl="0" marL="179999" marR="0" rtl="0" algn="l">
                        <a:lnSpc>
                          <a:spcPct val="100000"/>
                        </a:lnSpc>
                        <a:spcBef>
                          <a:spcPts val="0"/>
                        </a:spcBef>
                        <a:spcAft>
                          <a:spcPts val="0"/>
                        </a:spcAft>
                        <a:buClr>
                          <a:srgbClr val="FFFFFF"/>
                        </a:buClr>
                        <a:buSzPts val="1600"/>
                        <a:buFont typeface="Calibri"/>
                        <a:buNone/>
                      </a:pPr>
                      <a:r>
                        <a:rPr lang="en-CA" sz="2300">
                          <a:solidFill>
                            <a:srgbClr val="FFFFFF"/>
                          </a:solidFill>
                          <a:latin typeface="Arial"/>
                          <a:ea typeface="Arial"/>
                          <a:cs typeface="Arial"/>
                          <a:sym typeface="Arial"/>
                        </a:rPr>
                        <a:t>Connaissances, capacités personnelles, sentiment de dignité, estime de soi et confiance en soi, autant d’éléments qui permettent à une personne d’imaginer des changements dans sa vie et de les réaliser. La dignité personnelle est souvent liée à la culture et/ou à la religion, qui influencent les pensées et les comportements. Elle peut aussi être renforcée par l’appartenance à un mouvement, comme les mouvements pour les droits des personnes en situation de handicap, des femmes, des personnes LGBTQI+ ou des peuples autochtones.</a:t>
                      </a:r>
                      <a:endParaRPr sz="2300">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600"/>
                        <a:buFont typeface="Calibri"/>
                        <a:buNone/>
                      </a:pPr>
                      <a:r>
                        <a:t/>
                      </a:r>
                      <a:endParaRPr sz="2300">
                        <a:solidFill>
                          <a:srgbClr val="FFFFFF"/>
                        </a:solidFill>
                        <a:latin typeface="Arial"/>
                        <a:ea typeface="Arial"/>
                        <a:cs typeface="Arial"/>
                        <a:sym typeface="Arial"/>
                      </a:endParaRPr>
                    </a:p>
                  </a:txBody>
                  <a:tcPr marT="144000" marB="0" marR="68575" marL="68575">
                    <a:solidFill>
                      <a:srgbClr val="3A4888"/>
                    </a:solidFill>
                  </a:tcPr>
                </a:tc>
              </a:tr>
            </a:tbl>
          </a:graphicData>
        </a:graphic>
      </p:graphicFrame>
      <p:sp>
        <p:nvSpPr>
          <p:cNvPr id="174" name="Google Shape;174;p22"/>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Les 4 formes de pouvoir</a:t>
            </a:r>
            <a:endParaRPr b="1" sz="7200">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3"/>
          <p:cNvSpPr txBox="1"/>
          <p:nvPr/>
        </p:nvSpPr>
        <p:spPr>
          <a:xfrm>
            <a:off x="1441500" y="3856900"/>
            <a:ext cx="21501000" cy="3965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275"/>
              <a:buNone/>
            </a:pPr>
            <a:r>
              <a:rPr b="1" lang="en-CA" sz="10000">
                <a:solidFill>
                  <a:srgbClr val="431C35"/>
                </a:solidFill>
              </a:rPr>
              <a:t>En quoi l’analyse des dynamiques de pouvoir est-elle liée aux </a:t>
            </a:r>
            <a:r>
              <a:rPr b="1" lang="en-CA" sz="10000">
                <a:solidFill>
                  <a:srgbClr val="993365"/>
                </a:solidFill>
              </a:rPr>
              <a:t>modèles du handicap</a:t>
            </a:r>
            <a:r>
              <a:rPr b="1" lang="en-CA" sz="10000">
                <a:solidFill>
                  <a:srgbClr val="431C35"/>
                </a:solidFill>
              </a:rPr>
              <a:t>?</a:t>
            </a:r>
            <a:endParaRPr b="1" sz="10000">
              <a:solidFill>
                <a:srgbClr val="431C35"/>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4"/>
          <p:cNvSpPr txBox="1"/>
          <p:nvPr/>
        </p:nvSpPr>
        <p:spPr>
          <a:xfrm>
            <a:off x="746100" y="1057925"/>
            <a:ext cx="22891800" cy="10798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CA" sz="3800"/>
              <a:t>Les modèles individuels du handicap reflètent une position de pouvoir, dans laquelle la société non handicapée s’attribue une supériorité (pouvoir sur). </a:t>
            </a:r>
            <a:endParaRPr sz="3800"/>
          </a:p>
          <a:p>
            <a:pPr indent="-469900" lvl="0" marL="914400" rtl="0" algn="l">
              <a:spcBef>
                <a:spcPts val="1000"/>
              </a:spcBef>
              <a:spcAft>
                <a:spcPts val="0"/>
              </a:spcAft>
              <a:buSzPts val="3800"/>
              <a:buChar char="●"/>
            </a:pPr>
            <a:r>
              <a:rPr lang="en-CA" sz="3800"/>
              <a:t>En fournissant du soutien matériel, comme de l’argent, des vêtements ou de la nourriture. </a:t>
            </a:r>
            <a:endParaRPr sz="3800"/>
          </a:p>
          <a:p>
            <a:pPr indent="-469900" lvl="0" marL="914400" rtl="0" algn="l">
              <a:spcBef>
                <a:spcPts val="0"/>
              </a:spcBef>
              <a:spcAft>
                <a:spcPts val="0"/>
              </a:spcAft>
              <a:buSzPts val="3800"/>
              <a:buChar char="●"/>
            </a:pPr>
            <a:r>
              <a:rPr lang="en-CA" sz="3800"/>
              <a:t>En formulant des avis professionnels, par exemple en tant que spécialiste de la santé, en orientant la personne vers le secteur médical, ou en créant des programmes d’éducation spécialisée ou des moyens de subsistance en fonction des besoins supposés liés à la déficience. </a:t>
            </a:r>
            <a:endParaRPr sz="3800"/>
          </a:p>
          <a:p>
            <a:pPr indent="0" lvl="0" marL="0" rtl="0" algn="l">
              <a:spcBef>
                <a:spcPts val="1000"/>
              </a:spcBef>
              <a:spcAft>
                <a:spcPts val="0"/>
              </a:spcAft>
              <a:buNone/>
            </a:pPr>
            <a:r>
              <a:t/>
            </a:r>
            <a:endParaRPr sz="3800"/>
          </a:p>
          <a:p>
            <a:pPr indent="0" lvl="0" marL="0" rtl="0" algn="l">
              <a:spcBef>
                <a:spcPts val="1000"/>
              </a:spcBef>
              <a:spcAft>
                <a:spcPts val="0"/>
              </a:spcAft>
              <a:buNone/>
            </a:pPr>
            <a:r>
              <a:rPr lang="en-CA" sz="3800"/>
              <a:t>Dans ces conditions, les personnes en situation de handicap ont rarement le pouvoir d’agir et de décider par elles-mêmes. </a:t>
            </a:r>
            <a:endParaRPr sz="3800"/>
          </a:p>
          <a:p>
            <a:pPr indent="0" lvl="0" marL="0" rtl="0" algn="l">
              <a:spcBef>
                <a:spcPts val="1000"/>
              </a:spcBef>
              <a:spcAft>
                <a:spcPts val="0"/>
              </a:spcAft>
              <a:buNone/>
            </a:pPr>
            <a:r>
              <a:t/>
            </a:r>
            <a:endParaRPr sz="3800"/>
          </a:p>
          <a:p>
            <a:pPr indent="-469900" lvl="0" marL="914400" rtl="0" algn="l">
              <a:spcBef>
                <a:spcPts val="1000"/>
              </a:spcBef>
              <a:spcAft>
                <a:spcPts val="0"/>
              </a:spcAft>
              <a:buSzPts val="3800"/>
              <a:buChar char="⇢"/>
            </a:pPr>
            <a:r>
              <a:rPr lang="en-CA" sz="3800"/>
              <a:t>Les obstacles institutionnels peuvent entraîner un déséquilibre dans les dynamiques de pouvoir, en donnant aux institutions un pouvoir sur les personnes en situation de handicap, tout en restreignant le pouvoir d’agir et le pouvoir collectif de ces personnes.</a:t>
            </a:r>
            <a:endParaRPr sz="3800"/>
          </a:p>
          <a:p>
            <a:pPr indent="-469900" lvl="0" marL="914400" rtl="0" algn="l">
              <a:spcBef>
                <a:spcPts val="1000"/>
              </a:spcBef>
              <a:spcAft>
                <a:spcPts val="0"/>
              </a:spcAft>
              <a:buSzPts val="3800"/>
              <a:buChar char="⇢"/>
            </a:pPr>
            <a:r>
              <a:rPr lang="en-CA" sz="3800"/>
              <a:t>Les obstacles environnementaux (accès) peuvent nuire au pouvoir d’agir et au pouvoir collectif.</a:t>
            </a:r>
            <a:endParaRPr sz="3800"/>
          </a:p>
          <a:p>
            <a:pPr indent="-469900" lvl="0" marL="914400" rtl="0" algn="l">
              <a:spcBef>
                <a:spcPts val="1000"/>
              </a:spcBef>
              <a:spcAft>
                <a:spcPts val="1000"/>
              </a:spcAft>
              <a:buSzPts val="3800"/>
              <a:buChar char="⇢"/>
            </a:pPr>
            <a:r>
              <a:rPr lang="en-CA" sz="3800"/>
              <a:t>Les obstacles comportementaux peuvent influencer négativement le pouvoir intérieur, et par conséquent limiter le pouvoir d’agir.</a:t>
            </a:r>
            <a:endParaRPr sz="3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 name="Shape 26"/>
        <p:cNvGrpSpPr/>
        <p:nvPr/>
      </p:nvGrpSpPr>
      <p:grpSpPr>
        <a:xfrm>
          <a:off x="0" y="0"/>
          <a:ext cx="0" cy="0"/>
          <a:chOff x="0" y="0"/>
          <a:chExt cx="0" cy="0"/>
        </a:xfrm>
      </p:grpSpPr>
      <p:sp>
        <p:nvSpPr>
          <p:cNvPr id="27" name="Google Shape;27;p7"/>
          <p:cNvSpPr txBox="1"/>
          <p:nvPr/>
        </p:nvSpPr>
        <p:spPr>
          <a:xfrm>
            <a:off x="1280225" y="4315575"/>
            <a:ext cx="21538200" cy="24702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None/>
            </a:pPr>
            <a:r>
              <a:rPr b="1" lang="en-CA" sz="4800">
                <a:solidFill>
                  <a:schemeClr val="dk1"/>
                </a:solidFill>
              </a:rPr>
              <a:t>Lorsque vous entendez ou lisez les termes « </a:t>
            </a:r>
            <a:r>
              <a:rPr b="1" lang="en-CA" sz="4800">
                <a:solidFill>
                  <a:srgbClr val="993365"/>
                </a:solidFill>
              </a:rPr>
              <a:t>handicap</a:t>
            </a:r>
            <a:r>
              <a:rPr b="1" lang="en-CA" sz="4800">
                <a:solidFill>
                  <a:schemeClr val="dk1"/>
                </a:solidFill>
              </a:rPr>
              <a:t> » et « </a:t>
            </a:r>
            <a:r>
              <a:rPr b="1" lang="en-CA" sz="4800">
                <a:solidFill>
                  <a:srgbClr val="993365"/>
                </a:solidFill>
              </a:rPr>
              <a:t>personnes en situation de handicap</a:t>
            </a:r>
            <a:r>
              <a:rPr b="1" lang="en-CA" sz="4800">
                <a:solidFill>
                  <a:schemeClr val="dk1"/>
                </a:solidFill>
              </a:rPr>
              <a:t> », quelles </a:t>
            </a:r>
            <a:r>
              <a:rPr b="1" lang="en-CA" sz="4800">
                <a:solidFill>
                  <a:srgbClr val="993365"/>
                </a:solidFill>
              </a:rPr>
              <a:t>images</a:t>
            </a:r>
            <a:r>
              <a:rPr b="1" lang="en-CA" sz="4800">
                <a:solidFill>
                  <a:schemeClr val="dk1"/>
                </a:solidFill>
              </a:rPr>
              <a:t>, quels </a:t>
            </a:r>
            <a:r>
              <a:rPr b="1" lang="en-CA" sz="4800">
                <a:solidFill>
                  <a:srgbClr val="993365"/>
                </a:solidFill>
              </a:rPr>
              <a:t>mots</a:t>
            </a:r>
            <a:r>
              <a:rPr b="1" lang="en-CA" sz="4800">
                <a:solidFill>
                  <a:schemeClr val="dk1"/>
                </a:solidFill>
              </a:rPr>
              <a:t> ou quelles </a:t>
            </a:r>
            <a:r>
              <a:rPr b="1" lang="en-CA" sz="4800">
                <a:solidFill>
                  <a:srgbClr val="993365"/>
                </a:solidFill>
              </a:rPr>
              <a:t>expressions</a:t>
            </a:r>
            <a:r>
              <a:rPr b="1" lang="en-CA" sz="4800">
                <a:solidFill>
                  <a:schemeClr val="dk1"/>
                </a:solidFill>
              </a:rPr>
              <a:t> vous viennent à l’esprit?</a:t>
            </a:r>
            <a:endParaRPr sz="4800">
              <a:solidFill>
                <a:schemeClr val="dk1"/>
              </a:solidFill>
            </a:endParaRPr>
          </a:p>
        </p:txBody>
      </p:sp>
      <p:pic>
        <p:nvPicPr>
          <p:cNvPr descr="Notepad with pen icon (Provided by Getty Images)" id="28" name="Google Shape;28;p7"/>
          <p:cNvPicPr preferRelativeResize="0"/>
          <p:nvPr/>
        </p:nvPicPr>
        <p:blipFill rotWithShape="1">
          <a:blip r:embed="rId3">
            <a:alphaModFix/>
          </a:blip>
          <a:srcRect b="22048" l="18315" r="5592" t="7712"/>
          <a:stretch/>
        </p:blipFill>
        <p:spPr>
          <a:xfrm>
            <a:off x="1280225" y="7197500"/>
            <a:ext cx="1291049" cy="1191752"/>
          </a:xfrm>
          <a:prstGeom prst="rect">
            <a:avLst/>
          </a:prstGeom>
          <a:noFill/>
          <a:ln>
            <a:noFill/>
          </a:ln>
        </p:spPr>
      </p:pic>
      <p:sp>
        <p:nvSpPr>
          <p:cNvPr id="29" name="Google Shape;29;p7"/>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Question à se poser</a:t>
            </a:r>
            <a:endParaRPr b="1" sz="7200">
              <a:solidFill>
                <a:schemeClr val="lt1"/>
              </a:solidFill>
            </a:endParaRPr>
          </a:p>
        </p:txBody>
      </p:sp>
      <p:sp>
        <p:nvSpPr>
          <p:cNvPr id="30" name="Google Shape;30;p7"/>
          <p:cNvSpPr txBox="1"/>
          <p:nvPr/>
        </p:nvSpPr>
        <p:spPr>
          <a:xfrm>
            <a:off x="1617025" y="7323850"/>
            <a:ext cx="19546500" cy="1662300"/>
          </a:xfrm>
          <a:prstGeom prst="rect">
            <a:avLst/>
          </a:prstGeom>
          <a:noFill/>
          <a:ln>
            <a:noFill/>
          </a:ln>
        </p:spPr>
        <p:txBody>
          <a:bodyPr anchorCtr="0" anchor="t" bIns="91425" lIns="91425" spcFirstLastPara="1" rIns="91425" wrap="square" tIns="91425">
            <a:spAutoFit/>
          </a:bodyPr>
          <a:lstStyle/>
          <a:p>
            <a:pPr indent="0" lvl="0" marL="914400" rtl="0" algn="l">
              <a:spcBef>
                <a:spcPts val="0"/>
              </a:spcBef>
              <a:spcAft>
                <a:spcPts val="0"/>
              </a:spcAft>
              <a:buNone/>
            </a:pPr>
            <a:r>
              <a:rPr lang="en-CA" sz="4800">
                <a:solidFill>
                  <a:schemeClr val="dk1"/>
                </a:solidFill>
              </a:rPr>
              <a:t>Dressez la liste des mots, des expressions et des images qui vous    viennent à l’esprit.</a:t>
            </a:r>
            <a:endParaRPr sz="48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5"/>
          <p:cNvSpPr/>
          <p:nvPr/>
        </p:nvSpPr>
        <p:spPr>
          <a:xfrm>
            <a:off x="0" y="0"/>
            <a:ext cx="12192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0" name="Google Shape;190;p25"/>
          <p:cNvSpPr/>
          <p:nvPr/>
        </p:nvSpPr>
        <p:spPr>
          <a:xfrm flipH="1">
            <a:off x="0" y="0"/>
            <a:ext cx="12192000" cy="2169900"/>
          </a:xfrm>
          <a:prstGeom prst="rect">
            <a:avLst/>
          </a:prstGeom>
          <a:gradFill>
            <a:gsLst>
              <a:gs pos="0">
                <a:srgbClr val="000000">
                  <a:alpha val="95294"/>
                </a:srgbClr>
              </a:gs>
              <a:gs pos="100000">
                <a:srgbClr val="2E75B5"/>
              </a:gs>
            </a:gsLst>
            <a:lin ang="19800047"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1" name="Google Shape;191;p25"/>
          <p:cNvSpPr/>
          <p:nvPr/>
        </p:nvSpPr>
        <p:spPr>
          <a:xfrm flipH="1">
            <a:off x="8082930" y="0"/>
            <a:ext cx="4097100" cy="2170800"/>
          </a:xfrm>
          <a:prstGeom prst="rect">
            <a:avLst/>
          </a:prstGeom>
          <a:gradFill>
            <a:gsLst>
              <a:gs pos="0">
                <a:srgbClr val="1E4E79">
                  <a:alpha val="67450"/>
                </a:srgbClr>
              </a:gs>
              <a:gs pos="19000">
                <a:srgbClr val="1E4E79">
                  <a:alpha val="67450"/>
                </a:srgbClr>
              </a:gs>
              <a:gs pos="100000">
                <a:srgbClr val="5B9BD5">
                  <a:alpha val="47450"/>
                </a:srgbClr>
              </a:gs>
            </a:gsLst>
            <a:lin ang="1920016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2" name="Google Shape;192;p25"/>
          <p:cNvSpPr/>
          <p:nvPr/>
        </p:nvSpPr>
        <p:spPr>
          <a:xfrm flipH="1" rot="-5400000">
            <a:off x="10996050" y="-10995450"/>
            <a:ext cx="2429700" cy="24421800"/>
          </a:xfrm>
          <a:prstGeom prst="rect">
            <a:avLst/>
          </a:prstGeom>
          <a:solidFill>
            <a:srgbClr val="3A48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93" name="Google Shape;193;p25"/>
          <p:cNvSpPr txBox="1"/>
          <p:nvPr/>
        </p:nvSpPr>
        <p:spPr>
          <a:xfrm>
            <a:off x="801395" y="296692"/>
            <a:ext cx="9718200" cy="1576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CA" sz="7200">
                <a:solidFill>
                  <a:srgbClr val="FFFFFF"/>
                </a:solidFill>
              </a:rPr>
              <a:t>Exercice:</a:t>
            </a:r>
            <a:endParaRPr sz="7200">
              <a:solidFill>
                <a:srgbClr val="000000"/>
              </a:solidFill>
            </a:endParaRPr>
          </a:p>
        </p:txBody>
      </p:sp>
      <p:graphicFrame>
        <p:nvGraphicFramePr>
          <p:cNvPr id="194" name="Google Shape;194;p25"/>
          <p:cNvGraphicFramePr/>
          <p:nvPr/>
        </p:nvGraphicFramePr>
        <p:xfrm>
          <a:off x="979975" y="3959531"/>
          <a:ext cx="3000000" cy="3000000"/>
        </p:xfrm>
        <a:graphic>
          <a:graphicData uri="http://schemas.openxmlformats.org/drawingml/2006/table">
            <a:tbl>
              <a:tblPr>
                <a:noFill/>
                <a:tableStyleId>{E321AEE9-DC58-423B-BBD2-68432EDF3564}</a:tableStyleId>
              </a:tblPr>
              <a:tblGrid>
                <a:gridCol w="14814900"/>
                <a:gridCol w="4195675"/>
                <a:gridCol w="3413475"/>
              </a:tblGrid>
              <a:tr h="704850">
                <a:tc>
                  <a:txBody>
                    <a:bodyPr/>
                    <a:lstStyle/>
                    <a:p>
                      <a:pPr indent="0" lvl="0" marL="0" marR="0" rtl="0" algn="l">
                        <a:lnSpc>
                          <a:spcPct val="100000"/>
                        </a:lnSpc>
                        <a:spcBef>
                          <a:spcPts val="0"/>
                        </a:spcBef>
                        <a:spcAft>
                          <a:spcPts val="0"/>
                        </a:spcAft>
                        <a:buClr>
                          <a:srgbClr val="870001"/>
                        </a:buClr>
                        <a:buSzPts val="1700"/>
                        <a:buFont typeface="Tahoma"/>
                        <a:buNone/>
                      </a:pPr>
                      <a:r>
                        <a:rPr b="1" lang="en-CA" sz="3700">
                          <a:solidFill>
                            <a:srgbClr val="431C35"/>
                          </a:solidFill>
                        </a:rPr>
                        <a:t>Ce qui s’est produit</a:t>
                      </a:r>
                      <a:endParaRPr b="1" i="0" sz="3700" u="none" cap="none" strike="noStrike">
                        <a:solidFill>
                          <a:srgbClr val="431C35"/>
                        </a:solidFill>
                      </a:endParaRPr>
                    </a:p>
                  </a:txBody>
                  <a:tcPr marT="13250" marB="0" marR="95325" marL="95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870001"/>
                        </a:buClr>
                        <a:buSzPts val="1700"/>
                        <a:buFont typeface="Tahoma"/>
                        <a:buNone/>
                      </a:pPr>
                      <a:r>
                        <a:rPr b="1" lang="en-CA" sz="3700">
                          <a:solidFill>
                            <a:srgbClr val="431C35"/>
                          </a:solidFill>
                        </a:rPr>
                        <a:t>Obstacles</a:t>
                      </a:r>
                      <a:endParaRPr b="1" i="0" sz="3700" u="none" cap="none" strike="noStrike">
                        <a:solidFill>
                          <a:srgbClr val="431C35"/>
                        </a:solidFill>
                      </a:endParaRPr>
                    </a:p>
                  </a:txBody>
                  <a:tcPr marT="13250" marB="0" marR="95325" marL="95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870001"/>
                        </a:buClr>
                        <a:buSzPts val="1700"/>
                        <a:buFont typeface="Tahoma"/>
                        <a:buNone/>
                      </a:pPr>
                      <a:r>
                        <a:rPr b="1" lang="en-CA" sz="3700">
                          <a:solidFill>
                            <a:srgbClr val="431C35"/>
                          </a:solidFill>
                        </a:rPr>
                        <a:t>Forme(s) de pouvoir</a:t>
                      </a:r>
                      <a:endParaRPr b="1" i="0" sz="3700" u="none" cap="none" strike="noStrike">
                        <a:solidFill>
                          <a:srgbClr val="431C35"/>
                        </a:solidFill>
                      </a:endParaRPr>
                    </a:p>
                  </a:txBody>
                  <a:tcPr marT="13250" marB="0" marR="95325" marL="95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67825">
                <a:tc>
                  <a:txBody>
                    <a:bodyPr/>
                    <a:lstStyle/>
                    <a:p>
                      <a:pPr indent="0" lvl="0" marL="0" marR="0" rtl="0" algn="l">
                        <a:lnSpc>
                          <a:spcPct val="100000"/>
                        </a:lnSpc>
                        <a:spcBef>
                          <a:spcPts val="0"/>
                        </a:spcBef>
                        <a:spcAft>
                          <a:spcPts val="0"/>
                        </a:spcAft>
                        <a:buClr>
                          <a:srgbClr val="000000"/>
                        </a:buClr>
                        <a:buSzPts val="2000"/>
                        <a:buFont typeface="Calibri"/>
                        <a:buNone/>
                      </a:pPr>
                      <a:r>
                        <a:rPr b="0" i="0" lang="en-CA" sz="3000" u="none" cap="none" strike="noStrike">
                          <a:solidFill>
                            <a:srgbClr val="000000"/>
                          </a:solidFill>
                          <a:latin typeface="Arial"/>
                          <a:ea typeface="Arial"/>
                          <a:cs typeface="Arial"/>
                          <a:sym typeface="Arial"/>
                        </a:rPr>
                        <a:t>En adaptant la formation, de nombreux efforts ont été consacrés aux questions d’accessibilité.</a:t>
                      </a:r>
                      <a:endParaRPr b="0" i="0" sz="3000" u="none" cap="none" strike="noStrike">
                        <a:latin typeface="Arial"/>
                        <a:ea typeface="Arial"/>
                        <a:cs typeface="Arial"/>
                        <a:sym typeface="Arial"/>
                      </a:endParaRPr>
                    </a:p>
                  </a:txBody>
                  <a:tcPr marT="13250" marB="0" marR="95325" marL="953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870001"/>
                        </a:buClr>
                        <a:buSzPts val="1700"/>
                        <a:buFont typeface="Tahoma"/>
                        <a:buNone/>
                      </a:pPr>
                      <a:r>
                        <a:rPr b="1" i="0" lang="en-CA" sz="3300" u="none" cap="none" strike="noStrike">
                          <a:solidFill>
                            <a:srgbClr val="993365"/>
                          </a:solidFill>
                        </a:rPr>
                        <a:t>?</a:t>
                      </a:r>
                      <a:endParaRPr i="0" sz="3300" u="none" cap="none" strike="noStrike">
                        <a:solidFill>
                          <a:srgbClr val="993365"/>
                        </a:solidFill>
                      </a:endParaRPr>
                    </a:p>
                  </a:txBody>
                  <a:tcPr marT="86400" marB="0" marR="95325" marL="95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870001"/>
                        </a:buClr>
                        <a:buSzPts val="1700"/>
                        <a:buFont typeface="Tahoma"/>
                        <a:buNone/>
                      </a:pPr>
                      <a:r>
                        <a:rPr b="1" i="0" lang="en-CA" sz="3300" u="none" cap="none" strike="noStrike">
                          <a:solidFill>
                            <a:srgbClr val="993365"/>
                          </a:solidFill>
                        </a:rPr>
                        <a:t> </a:t>
                      </a:r>
                      <a:endParaRPr i="0" sz="3300" u="none" cap="none" strike="noStrike">
                        <a:solidFill>
                          <a:srgbClr val="993365"/>
                        </a:solidFill>
                      </a:endParaRPr>
                    </a:p>
                  </a:txBody>
                  <a:tcPr marT="86400" marB="0" marR="95325" marL="95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97375">
                <a:tc>
                  <a:txBody>
                    <a:bodyPr/>
                    <a:lstStyle/>
                    <a:p>
                      <a:pPr indent="0" lvl="0" marL="0" marR="0" rtl="0" algn="l">
                        <a:lnSpc>
                          <a:spcPct val="100000"/>
                        </a:lnSpc>
                        <a:spcBef>
                          <a:spcPts val="0"/>
                        </a:spcBef>
                        <a:spcAft>
                          <a:spcPts val="0"/>
                        </a:spcAft>
                        <a:buClr>
                          <a:srgbClr val="000000"/>
                        </a:buClr>
                        <a:buSzPts val="2000"/>
                        <a:buFont typeface="Calibri"/>
                        <a:buNone/>
                      </a:pPr>
                      <a:r>
                        <a:rPr b="0" i="0" lang="en-CA" sz="3000" u="none" cap="none" strike="noStrike">
                          <a:solidFill>
                            <a:srgbClr val="000000"/>
                          </a:solidFill>
                          <a:latin typeface="Arial"/>
                          <a:ea typeface="Arial"/>
                          <a:cs typeface="Arial"/>
                          <a:sym typeface="Arial"/>
                        </a:rPr>
                        <a:t>Dans plusieurs activités de groupe, la participation des adolescent·es en situation de handicap est demeurée limitée.</a:t>
                      </a:r>
                      <a:endParaRPr b="0" i="0" sz="3000" u="none" cap="none" strike="noStrike">
                        <a:latin typeface="Arial"/>
                        <a:ea typeface="Arial"/>
                        <a:cs typeface="Arial"/>
                        <a:sym typeface="Arial"/>
                      </a:endParaRPr>
                    </a:p>
                  </a:txBody>
                  <a:tcPr marT="13250" marB="0" marR="95325" marL="953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870001"/>
                        </a:buClr>
                        <a:buSzPts val="1700"/>
                        <a:buFont typeface="Tahoma"/>
                        <a:buNone/>
                      </a:pPr>
                      <a:r>
                        <a:rPr b="1" i="0" lang="en-CA" sz="3300" u="none" cap="none" strike="noStrike">
                          <a:solidFill>
                            <a:srgbClr val="993365"/>
                          </a:solidFill>
                        </a:rPr>
                        <a:t> </a:t>
                      </a:r>
                      <a:endParaRPr i="0" sz="3300" u="none" cap="none" strike="noStrike">
                        <a:solidFill>
                          <a:srgbClr val="993365"/>
                        </a:solidFill>
                      </a:endParaRPr>
                    </a:p>
                  </a:txBody>
                  <a:tcPr marT="86400" marB="0" marR="95325" marL="95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870001"/>
                        </a:buClr>
                        <a:buSzPts val="1700"/>
                        <a:buFont typeface="Tahoma"/>
                        <a:buNone/>
                      </a:pPr>
                      <a:r>
                        <a:rPr b="1" i="0" lang="en-CA" sz="3300" u="none" cap="none" strike="noStrike">
                          <a:solidFill>
                            <a:srgbClr val="993365"/>
                          </a:solidFill>
                        </a:rPr>
                        <a:t>?</a:t>
                      </a:r>
                      <a:endParaRPr i="0" sz="3300" u="none" cap="none" strike="noStrike">
                        <a:solidFill>
                          <a:srgbClr val="993365"/>
                        </a:solidFill>
                      </a:endParaRPr>
                    </a:p>
                  </a:txBody>
                  <a:tcPr marT="86400" marB="0" marR="95325" marL="95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22975">
                <a:tc>
                  <a:txBody>
                    <a:bodyPr/>
                    <a:lstStyle/>
                    <a:p>
                      <a:pPr indent="0" lvl="0" marL="0" marR="0" rtl="0" algn="l">
                        <a:lnSpc>
                          <a:spcPct val="100000"/>
                        </a:lnSpc>
                        <a:spcBef>
                          <a:spcPts val="0"/>
                        </a:spcBef>
                        <a:spcAft>
                          <a:spcPts val="0"/>
                        </a:spcAft>
                        <a:buClr>
                          <a:srgbClr val="000000"/>
                        </a:buClr>
                        <a:buSzPts val="2000"/>
                        <a:buFont typeface="Calibri"/>
                        <a:buNone/>
                      </a:pPr>
                      <a:r>
                        <a:rPr b="0" i="0" lang="en-CA" sz="3000" u="none" cap="none" strike="noStrike">
                          <a:solidFill>
                            <a:srgbClr val="000000"/>
                          </a:solidFill>
                          <a:latin typeface="Arial"/>
                          <a:ea typeface="Arial"/>
                          <a:cs typeface="Arial"/>
                          <a:sym typeface="Arial"/>
                        </a:rPr>
                        <a:t>Ceux-ci n’avaient pas assez confiance en eux pour exprimer leurs opinions ou partager leur expérience.</a:t>
                      </a:r>
                      <a:r>
                        <a:rPr b="0" i="0" lang="en-CA" sz="3000" u="none" cap="none" strike="noStrike">
                          <a:solidFill>
                            <a:srgbClr val="870001"/>
                          </a:solidFill>
                          <a:latin typeface="Arial"/>
                          <a:ea typeface="Arial"/>
                          <a:cs typeface="Arial"/>
                          <a:sym typeface="Arial"/>
                        </a:rPr>
                        <a:t> </a:t>
                      </a:r>
                      <a:endParaRPr b="0" i="0" sz="3000" u="none" cap="none" strike="noStrike">
                        <a:latin typeface="Arial"/>
                        <a:ea typeface="Arial"/>
                        <a:cs typeface="Arial"/>
                        <a:sym typeface="Arial"/>
                      </a:endParaRPr>
                    </a:p>
                  </a:txBody>
                  <a:tcPr marT="13250" marB="0" marR="95325" marL="953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870001"/>
                        </a:buClr>
                        <a:buSzPts val="1700"/>
                        <a:buFont typeface="Tahoma"/>
                        <a:buNone/>
                      </a:pPr>
                      <a:r>
                        <a:rPr b="1" i="0" lang="en-CA" sz="3300" u="none" cap="none" strike="noStrike">
                          <a:solidFill>
                            <a:srgbClr val="993365"/>
                          </a:solidFill>
                        </a:rPr>
                        <a:t> </a:t>
                      </a:r>
                      <a:endParaRPr i="0" sz="3300" u="none" cap="none" strike="noStrike">
                        <a:solidFill>
                          <a:srgbClr val="993365"/>
                        </a:solidFill>
                      </a:endParaRPr>
                    </a:p>
                  </a:txBody>
                  <a:tcPr marT="86400" marB="0" marR="95325" marL="95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870001"/>
                        </a:buClr>
                        <a:buSzPts val="1700"/>
                        <a:buFont typeface="Tahoma"/>
                        <a:buNone/>
                      </a:pPr>
                      <a:r>
                        <a:rPr b="1" i="0" lang="en-CA" sz="3300" u="none" cap="none" strike="noStrike">
                          <a:solidFill>
                            <a:srgbClr val="993365"/>
                          </a:solidFill>
                        </a:rPr>
                        <a:t>?</a:t>
                      </a:r>
                      <a:endParaRPr i="0" sz="3300" u="none" cap="none" strike="noStrike">
                        <a:solidFill>
                          <a:srgbClr val="993365"/>
                        </a:solidFill>
                      </a:endParaRPr>
                    </a:p>
                  </a:txBody>
                  <a:tcPr marT="86400" marB="0" marR="95325" marL="95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54050">
                <a:tc>
                  <a:txBody>
                    <a:bodyPr/>
                    <a:lstStyle/>
                    <a:p>
                      <a:pPr indent="0" lvl="0" marL="0" marR="0" rtl="0" algn="l">
                        <a:lnSpc>
                          <a:spcPct val="100000"/>
                        </a:lnSpc>
                        <a:spcBef>
                          <a:spcPts val="0"/>
                        </a:spcBef>
                        <a:spcAft>
                          <a:spcPts val="0"/>
                        </a:spcAft>
                        <a:buClr>
                          <a:srgbClr val="000000"/>
                        </a:buClr>
                        <a:buSzPts val="2000"/>
                        <a:buFont typeface="Calibri"/>
                        <a:buNone/>
                      </a:pPr>
                      <a:r>
                        <a:rPr b="0" i="0" lang="en-CA" sz="3000" u="none" cap="none" strike="noStrike">
                          <a:solidFill>
                            <a:srgbClr val="000000"/>
                          </a:solidFill>
                          <a:latin typeface="Arial"/>
                          <a:ea typeface="Arial"/>
                          <a:cs typeface="Arial"/>
                          <a:sym typeface="Arial"/>
                        </a:rPr>
                        <a:t>Les jeunes qui n’étaient pas en situation de handicap n’avaient pas la maturité ou la sensibilité nécessaire pour aller à leur rencontre et prendre le temps de s’intéresser à eux.</a:t>
                      </a:r>
                      <a:endParaRPr b="0" i="0" sz="3000" u="none" cap="none" strike="noStrike">
                        <a:latin typeface="Arial"/>
                        <a:ea typeface="Arial"/>
                        <a:cs typeface="Arial"/>
                        <a:sym typeface="Arial"/>
                      </a:endParaRPr>
                    </a:p>
                  </a:txBody>
                  <a:tcPr marT="13250" marB="0" marR="95325" marL="953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870001"/>
                        </a:buClr>
                        <a:buSzPts val="1700"/>
                        <a:buFont typeface="Tahoma"/>
                        <a:buNone/>
                      </a:pPr>
                      <a:r>
                        <a:rPr b="1" i="0" lang="en-CA" sz="3300" u="none" cap="none" strike="noStrike">
                          <a:solidFill>
                            <a:srgbClr val="993365"/>
                          </a:solidFill>
                        </a:rPr>
                        <a:t>?</a:t>
                      </a:r>
                      <a:endParaRPr i="0" sz="3300" u="none" cap="none" strike="noStrike">
                        <a:solidFill>
                          <a:srgbClr val="993365"/>
                        </a:solidFill>
                      </a:endParaRPr>
                    </a:p>
                  </a:txBody>
                  <a:tcPr marT="86400" marB="0" marR="95325" marL="95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870001"/>
                        </a:buClr>
                        <a:buSzPts val="1700"/>
                        <a:buFont typeface="Tahoma"/>
                        <a:buNone/>
                      </a:pPr>
                      <a:r>
                        <a:rPr b="1" i="0" lang="en-CA" sz="3300" u="none" cap="none" strike="noStrike">
                          <a:solidFill>
                            <a:srgbClr val="993365"/>
                          </a:solidFill>
                        </a:rPr>
                        <a:t> </a:t>
                      </a:r>
                      <a:endParaRPr i="0" sz="3300" u="none" cap="none" strike="noStrike">
                        <a:solidFill>
                          <a:srgbClr val="993365"/>
                        </a:solidFill>
                      </a:endParaRPr>
                    </a:p>
                  </a:txBody>
                  <a:tcPr marT="86400" marB="0" marR="95325" marL="95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67825">
                <a:tc>
                  <a:txBody>
                    <a:bodyPr/>
                    <a:lstStyle/>
                    <a:p>
                      <a:pPr indent="0" lvl="0" marL="0" marR="0" rtl="0" algn="l">
                        <a:lnSpc>
                          <a:spcPct val="100000"/>
                        </a:lnSpc>
                        <a:spcBef>
                          <a:spcPts val="0"/>
                        </a:spcBef>
                        <a:spcAft>
                          <a:spcPts val="0"/>
                        </a:spcAft>
                        <a:buClr>
                          <a:srgbClr val="000000"/>
                        </a:buClr>
                        <a:buSzPts val="2000"/>
                        <a:buFont typeface="Calibri"/>
                        <a:buNone/>
                      </a:pPr>
                      <a:r>
                        <a:rPr b="0" i="0" lang="en-CA" sz="3000" u="none" cap="none" strike="noStrike">
                          <a:solidFill>
                            <a:srgbClr val="000000"/>
                          </a:solidFill>
                          <a:latin typeface="Arial"/>
                          <a:ea typeface="Arial"/>
                          <a:cs typeface="Arial"/>
                          <a:sym typeface="Arial"/>
                        </a:rPr>
                        <a:t>Les adolescent·es sans handicap étaient plus nombreux et en position dominante lorsqu’il fallait atteindre un consensus et prendre des décisions.</a:t>
                      </a:r>
                      <a:endParaRPr b="0" i="0" sz="3000" u="none" cap="none" strike="noStrike">
                        <a:latin typeface="Arial"/>
                        <a:ea typeface="Arial"/>
                        <a:cs typeface="Arial"/>
                        <a:sym typeface="Arial"/>
                      </a:endParaRPr>
                    </a:p>
                  </a:txBody>
                  <a:tcPr marT="13250" marB="0" marR="95325" marL="953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870001"/>
                        </a:buClr>
                        <a:buSzPts val="1700"/>
                        <a:buFont typeface="Tahoma"/>
                        <a:buNone/>
                      </a:pPr>
                      <a:r>
                        <a:rPr b="1" i="0" lang="en-CA" sz="3300" u="none" cap="none" strike="noStrike">
                          <a:solidFill>
                            <a:srgbClr val="993365"/>
                          </a:solidFill>
                        </a:rPr>
                        <a:t> </a:t>
                      </a:r>
                      <a:endParaRPr i="0" sz="3300" u="none" cap="none" strike="noStrike">
                        <a:solidFill>
                          <a:srgbClr val="993365"/>
                        </a:solidFill>
                      </a:endParaRPr>
                    </a:p>
                  </a:txBody>
                  <a:tcPr marT="86400" marB="0" marR="95325" marL="95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870001"/>
                        </a:buClr>
                        <a:buSzPts val="1700"/>
                        <a:buFont typeface="Tahoma"/>
                        <a:buNone/>
                      </a:pPr>
                      <a:r>
                        <a:rPr b="1" i="0" lang="en-CA" sz="3300" u="none" cap="none" strike="noStrike">
                          <a:solidFill>
                            <a:srgbClr val="993365"/>
                          </a:solidFill>
                        </a:rPr>
                        <a:t>?</a:t>
                      </a:r>
                      <a:endParaRPr i="0" sz="3300" u="none" cap="none" strike="noStrike">
                        <a:solidFill>
                          <a:srgbClr val="993365"/>
                        </a:solidFill>
                      </a:endParaRPr>
                    </a:p>
                  </a:txBody>
                  <a:tcPr marT="86400" marB="0" marR="95325" marL="953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195" name="Google Shape;195;p25"/>
          <p:cNvSpPr txBox="1"/>
          <p:nvPr/>
        </p:nvSpPr>
        <p:spPr>
          <a:xfrm>
            <a:off x="5202175" y="84475"/>
            <a:ext cx="18866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200"/>
              <a:buFont typeface="Calibri"/>
              <a:buNone/>
            </a:pPr>
            <a:r>
              <a:rPr b="1" lang="en-CA" sz="3300">
                <a:solidFill>
                  <a:srgbClr val="FFFFFF"/>
                </a:solidFill>
              </a:rPr>
              <a:t>Contexte :</a:t>
            </a:r>
            <a:endParaRPr b="1" sz="3300">
              <a:solidFill>
                <a:srgbClr val="FFFFFF"/>
              </a:solidFill>
            </a:endParaRPr>
          </a:p>
          <a:p>
            <a:pPr indent="0" lvl="0" marL="0" marR="0" rtl="0" algn="l">
              <a:lnSpc>
                <a:spcPct val="100000"/>
              </a:lnSpc>
              <a:spcBef>
                <a:spcPts val="0"/>
              </a:spcBef>
              <a:spcAft>
                <a:spcPts val="0"/>
              </a:spcAft>
              <a:buClr>
                <a:srgbClr val="FFFFFF"/>
              </a:buClr>
              <a:buSzPts val="2200"/>
              <a:buFont typeface="Calibri"/>
              <a:buNone/>
            </a:pPr>
            <a:r>
              <a:rPr lang="en-CA" sz="3300">
                <a:solidFill>
                  <a:srgbClr val="FFFFFF"/>
                </a:solidFill>
              </a:rPr>
              <a:t>Une organisation a conçu des programmes de formation aux compétences de vie destinés aux adolescent·es et aux jeunes, afin de les aider à se préparer à la transition vers le monde du travail. Elle souhaitait s’assurer d’inclure les adolescent·es en situation de handicap.</a:t>
            </a:r>
            <a:endParaRPr b="1" sz="330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6"/>
          <p:cNvSpPr/>
          <p:nvPr/>
        </p:nvSpPr>
        <p:spPr>
          <a:xfrm>
            <a:off x="0" y="0"/>
            <a:ext cx="12192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1" name="Google Shape;201;p26"/>
          <p:cNvSpPr/>
          <p:nvPr/>
        </p:nvSpPr>
        <p:spPr>
          <a:xfrm flipH="1">
            <a:off x="0" y="0"/>
            <a:ext cx="12192000" cy="2169900"/>
          </a:xfrm>
          <a:prstGeom prst="rect">
            <a:avLst/>
          </a:prstGeom>
          <a:gradFill>
            <a:gsLst>
              <a:gs pos="0">
                <a:srgbClr val="000000">
                  <a:alpha val="95294"/>
                </a:srgbClr>
              </a:gs>
              <a:gs pos="100000">
                <a:srgbClr val="2E75B5"/>
              </a:gs>
            </a:gsLst>
            <a:lin ang="19800047"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2" name="Google Shape;202;p26"/>
          <p:cNvSpPr/>
          <p:nvPr/>
        </p:nvSpPr>
        <p:spPr>
          <a:xfrm flipH="1">
            <a:off x="8082930" y="0"/>
            <a:ext cx="4097100" cy="2170800"/>
          </a:xfrm>
          <a:prstGeom prst="rect">
            <a:avLst/>
          </a:prstGeom>
          <a:gradFill>
            <a:gsLst>
              <a:gs pos="0">
                <a:srgbClr val="1E4E79">
                  <a:alpha val="67450"/>
                </a:srgbClr>
              </a:gs>
              <a:gs pos="19000">
                <a:srgbClr val="1E4E79">
                  <a:alpha val="67450"/>
                </a:srgbClr>
              </a:gs>
              <a:gs pos="100000">
                <a:srgbClr val="5B9BD5">
                  <a:alpha val="47450"/>
                </a:srgbClr>
              </a:gs>
            </a:gsLst>
            <a:lin ang="1920016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3" name="Google Shape;203;p26"/>
          <p:cNvSpPr/>
          <p:nvPr/>
        </p:nvSpPr>
        <p:spPr>
          <a:xfrm flipH="1" rot="-5400000">
            <a:off x="11125499" y="-11124900"/>
            <a:ext cx="2170800" cy="24421800"/>
          </a:xfrm>
          <a:prstGeom prst="rect">
            <a:avLst/>
          </a:prstGeom>
          <a:solidFill>
            <a:srgbClr val="3A48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04" name="Google Shape;204;p26"/>
          <p:cNvSpPr txBox="1"/>
          <p:nvPr/>
        </p:nvSpPr>
        <p:spPr>
          <a:xfrm>
            <a:off x="801395" y="296692"/>
            <a:ext cx="9718200" cy="1576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CA" sz="7200">
                <a:solidFill>
                  <a:srgbClr val="FFFFFF"/>
                </a:solidFill>
              </a:rPr>
              <a:t>Solution</a:t>
            </a:r>
            <a:endParaRPr sz="7200">
              <a:solidFill>
                <a:srgbClr val="FFFFFF"/>
              </a:solidFill>
            </a:endParaRPr>
          </a:p>
        </p:txBody>
      </p:sp>
      <p:sp>
        <p:nvSpPr>
          <p:cNvPr id="205" name="Google Shape;205;p26"/>
          <p:cNvSpPr txBox="1"/>
          <p:nvPr/>
        </p:nvSpPr>
        <p:spPr>
          <a:xfrm>
            <a:off x="933525" y="2798775"/>
            <a:ext cx="22686600" cy="942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CA" sz="4400"/>
              <a:t>Tous les jeunes (en situation de handicap ou non) auraient bénéficié de séances préparatoires séparées pour les appuyer avant de suivre ensemble le programme de formation :</a:t>
            </a:r>
            <a:endParaRPr sz="4400"/>
          </a:p>
          <a:p>
            <a:pPr indent="-508000" lvl="1" marL="914400" rtl="0" algn="l">
              <a:lnSpc>
                <a:spcPct val="115000"/>
              </a:lnSpc>
              <a:spcBef>
                <a:spcPts val="0"/>
              </a:spcBef>
              <a:spcAft>
                <a:spcPts val="0"/>
              </a:spcAft>
              <a:buSzPts val="4400"/>
              <a:buChar char="•"/>
            </a:pPr>
            <a:r>
              <a:rPr lang="en-CA" sz="4400"/>
              <a:t>Pour les adolescent·es en situation de handicap, la préparation aurait pu être axée sur le renforcement du pouvoir intérieur afin d’encourager le pouvoir d’agir. </a:t>
            </a:r>
            <a:endParaRPr sz="4400"/>
          </a:p>
          <a:p>
            <a:pPr indent="-508000" lvl="1" marL="914400" rtl="0" algn="l">
              <a:lnSpc>
                <a:spcPct val="115000"/>
              </a:lnSpc>
              <a:spcBef>
                <a:spcPts val="0"/>
              </a:spcBef>
              <a:spcAft>
                <a:spcPts val="0"/>
              </a:spcAft>
              <a:buSzPts val="4400"/>
              <a:buChar char="•"/>
            </a:pPr>
            <a:r>
              <a:rPr lang="en-CA" sz="4400"/>
              <a:t>Pour les adolescent·es sans handicap, l’accent aurait pu être mis sur l’accès et les obstacles comportementaux afin de les sensibiliser à l’importance d’accorder plus de temps à la participation de chacun·e et de mieux comprendre la diversité des expériences de vie. </a:t>
            </a:r>
            <a:endParaRPr sz="4400"/>
          </a:p>
          <a:p>
            <a:pPr indent="0" lvl="0" marL="0" rtl="0" algn="l">
              <a:lnSpc>
                <a:spcPct val="115000"/>
              </a:lnSpc>
              <a:spcBef>
                <a:spcPts val="0"/>
              </a:spcBef>
              <a:spcAft>
                <a:spcPts val="0"/>
              </a:spcAft>
              <a:buNone/>
            </a:pPr>
            <a:r>
              <a:t/>
            </a:r>
            <a:endParaRPr sz="4400"/>
          </a:p>
          <a:p>
            <a:pPr indent="0" lvl="0" marL="0" rtl="0" algn="l">
              <a:lnSpc>
                <a:spcPct val="115000"/>
              </a:lnSpc>
              <a:spcBef>
                <a:spcPts val="0"/>
              </a:spcBef>
              <a:spcAft>
                <a:spcPts val="0"/>
              </a:spcAft>
              <a:buNone/>
            </a:pPr>
            <a:r>
              <a:rPr b="1" lang="en-CA" sz="4400">
                <a:solidFill>
                  <a:srgbClr val="993365"/>
                </a:solidFill>
              </a:rPr>
              <a:t>Une prise de conscience préalable des différences potentielles de pouvoir aurait contribué à une meilleure participation à la formation.</a:t>
            </a:r>
            <a:endParaRPr sz="26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7"/>
          <p:cNvSpPr txBox="1"/>
          <p:nvPr/>
        </p:nvSpPr>
        <p:spPr>
          <a:xfrm>
            <a:off x="1388575" y="3296175"/>
            <a:ext cx="22014900" cy="5829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br>
              <a:rPr lang="en-CA" sz="4000">
                <a:solidFill>
                  <a:srgbClr val="000000"/>
                </a:solidFill>
              </a:rPr>
            </a:br>
            <a:r>
              <a:rPr lang="en-CA" sz="4600"/>
              <a:t>Lire la Convention relative aux droits des personnes handicapées de l’ONU (CDPH). Il s’agit d’un document convivial, disponible en plusieurs langues et formats :</a:t>
            </a:r>
            <a:br>
              <a:rPr lang="en-CA" sz="4600"/>
            </a:br>
            <a:br>
              <a:rPr lang="en-CA" sz="4600"/>
            </a:br>
            <a:r>
              <a:rPr lang="en-CA" sz="4600" u="sng">
                <a:solidFill>
                  <a:srgbClr val="3A4888"/>
                </a:solidFill>
                <a:hlinkClick r:id="rId3">
                  <a:extLst>
                    <a:ext uri="{A12FA001-AC4F-418D-AE19-62706E023703}">
                      <ahyp:hlinkClr val="tx"/>
                    </a:ext>
                  </a:extLst>
                </a:hlinkClick>
              </a:rPr>
              <a:t>https://social.desa.un.org/issues/disability/crpd/convention-on-the-rights-of-persons-with-disabilities-crpd</a:t>
            </a:r>
            <a:r>
              <a:rPr lang="en-CA" sz="4600"/>
              <a:t> </a:t>
            </a:r>
            <a:br>
              <a:rPr lang="en-CA" sz="4600"/>
            </a:br>
            <a:br>
              <a:rPr lang="en-CA"/>
            </a:br>
            <a:endParaRPr/>
          </a:p>
        </p:txBody>
      </p:sp>
      <p:sp>
        <p:nvSpPr>
          <p:cNvPr id="211" name="Google Shape;211;p27"/>
          <p:cNvSpPr/>
          <p:nvPr/>
        </p:nvSpPr>
        <p:spPr>
          <a:xfrm flipH="1" rot="-5400000">
            <a:off x="11125499" y="-11124900"/>
            <a:ext cx="2170800" cy="24421800"/>
          </a:xfrm>
          <a:prstGeom prst="rect">
            <a:avLst/>
          </a:prstGeom>
          <a:solidFill>
            <a:srgbClr val="3A488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12" name="Google Shape;212;p27"/>
          <p:cNvSpPr txBox="1"/>
          <p:nvPr/>
        </p:nvSpPr>
        <p:spPr>
          <a:xfrm>
            <a:off x="801402" y="296700"/>
            <a:ext cx="12807900" cy="1576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CA" sz="7200">
                <a:solidFill>
                  <a:srgbClr val="FFFFFF"/>
                </a:solidFill>
              </a:rPr>
              <a:t>Avant le prochain webinaire :</a:t>
            </a:r>
            <a:endParaRPr sz="72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sp>
        <p:nvSpPr>
          <p:cNvPr id="35" name="Google Shape;35;p8"/>
          <p:cNvSpPr txBox="1"/>
          <p:nvPr/>
        </p:nvSpPr>
        <p:spPr>
          <a:xfrm>
            <a:off x="1161600" y="3718700"/>
            <a:ext cx="22060800" cy="2915400"/>
          </a:xfrm>
          <a:prstGeom prst="rect">
            <a:avLst/>
          </a:prstGeom>
          <a:noFill/>
          <a:ln>
            <a:noFill/>
          </a:ln>
        </p:spPr>
        <p:txBody>
          <a:bodyPr anchorCtr="0" anchor="ctr" bIns="50800" lIns="50800" spcFirstLastPara="1" rIns="50800" wrap="square" tIns="50800">
            <a:noAutofit/>
          </a:bodyPr>
          <a:lstStyle/>
          <a:p>
            <a:pPr indent="-400050" lvl="0" marL="285750" rtl="0" algn="l">
              <a:lnSpc>
                <a:spcPct val="90000"/>
              </a:lnSpc>
              <a:spcBef>
                <a:spcPts val="0"/>
              </a:spcBef>
              <a:spcAft>
                <a:spcPts val="0"/>
              </a:spcAft>
              <a:buClr>
                <a:schemeClr val="dk1"/>
              </a:buClr>
              <a:buSzPts val="4000"/>
              <a:buChar char="•"/>
            </a:pPr>
            <a:r>
              <a:rPr lang="en-CA" sz="4000">
                <a:solidFill>
                  <a:schemeClr val="dk1"/>
                </a:solidFill>
              </a:rPr>
              <a:t>Nous faisons toutes et tous des </a:t>
            </a:r>
            <a:r>
              <a:rPr b="1" lang="en-CA" sz="4000">
                <a:solidFill>
                  <a:srgbClr val="993365"/>
                </a:solidFill>
              </a:rPr>
              <a:t>suppositions</a:t>
            </a:r>
            <a:r>
              <a:rPr lang="en-CA" sz="4000">
                <a:solidFill>
                  <a:schemeClr val="dk1"/>
                </a:solidFill>
              </a:rPr>
              <a:t> à propos des personnes que nous ne connaissons pas, et parfois même à propos de celles que nous connaissons. Ces suppositions s’appuient sur une multitude de facteurs façonnés par notre vécu, nos expériences, nos valeurs, nos repères culturels et nos influences diverses. Elles sont une façon pour nous de composer avec la complexité de notre environnement social.</a:t>
            </a:r>
            <a:endParaRPr sz="4800">
              <a:solidFill>
                <a:schemeClr val="dk1"/>
              </a:solidFill>
            </a:endParaRPr>
          </a:p>
        </p:txBody>
      </p:sp>
      <p:sp>
        <p:nvSpPr>
          <p:cNvPr id="36" name="Google Shape;36;p8"/>
          <p:cNvSpPr txBox="1"/>
          <p:nvPr/>
        </p:nvSpPr>
        <p:spPr>
          <a:xfrm>
            <a:off x="1161600" y="7367175"/>
            <a:ext cx="22060800" cy="2280000"/>
          </a:xfrm>
          <a:prstGeom prst="rect">
            <a:avLst/>
          </a:prstGeom>
          <a:noFill/>
          <a:ln>
            <a:noFill/>
          </a:ln>
        </p:spPr>
        <p:txBody>
          <a:bodyPr anchorCtr="0" anchor="t" bIns="91425" lIns="91425" spcFirstLastPara="1" rIns="91425" wrap="square" tIns="91425">
            <a:spAutoFit/>
          </a:bodyPr>
          <a:lstStyle/>
          <a:p>
            <a:pPr indent="-400050" lvl="0" marL="285750" rtl="0" algn="l">
              <a:lnSpc>
                <a:spcPct val="90000"/>
              </a:lnSpc>
              <a:spcBef>
                <a:spcPts val="1000"/>
              </a:spcBef>
              <a:spcAft>
                <a:spcPts val="0"/>
              </a:spcAft>
              <a:buClr>
                <a:schemeClr val="dk1"/>
              </a:buClr>
              <a:buSzPts val="4000"/>
              <a:buChar char="•"/>
            </a:pPr>
            <a:r>
              <a:rPr lang="en-CA" sz="4000">
                <a:solidFill>
                  <a:schemeClr val="dk1"/>
                </a:solidFill>
              </a:rPr>
              <a:t>Les suppositions peuvent s’avérer utiles dans certaines situations, mais elles peuvent aussi devenir un </a:t>
            </a:r>
            <a:r>
              <a:rPr b="1" lang="en-CA" sz="4000">
                <a:solidFill>
                  <a:srgbClr val="993365"/>
                </a:solidFill>
              </a:rPr>
              <a:t>obstacle</a:t>
            </a:r>
            <a:r>
              <a:rPr lang="en-CA" sz="4000">
                <a:solidFill>
                  <a:schemeClr val="dk1"/>
                </a:solidFill>
              </a:rPr>
              <a:t> lorsqu’elles limitent injustement les possibilités ou la réussite d’autrui. En réalité, nos suppositions sont souvent un mélange d’observations justes et de stéréotypes.</a:t>
            </a:r>
            <a:endParaRPr sz="4000">
              <a:solidFill>
                <a:schemeClr val="dk1"/>
              </a:solidFill>
            </a:endParaRPr>
          </a:p>
          <a:p>
            <a:pPr indent="-146050" lvl="0" marL="285750" rtl="0" algn="l">
              <a:lnSpc>
                <a:spcPct val="90000"/>
              </a:lnSpc>
              <a:spcBef>
                <a:spcPts val="1000"/>
              </a:spcBef>
              <a:spcAft>
                <a:spcPts val="0"/>
              </a:spcAft>
              <a:buNone/>
            </a:pPr>
            <a:r>
              <a:t/>
            </a:r>
            <a:endParaRPr sz="2200">
              <a:solidFill>
                <a:schemeClr val="dk1"/>
              </a:solidFill>
            </a:endParaRPr>
          </a:p>
        </p:txBody>
      </p:sp>
      <p:sp>
        <p:nvSpPr>
          <p:cNvPr id="37" name="Google Shape;37;p8"/>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La puissance des suppositions</a:t>
            </a:r>
            <a:endParaRPr b="1" sz="72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9"/>
          <p:cNvSpPr txBox="1"/>
          <p:nvPr/>
        </p:nvSpPr>
        <p:spPr>
          <a:xfrm>
            <a:off x="1161600" y="3567009"/>
            <a:ext cx="22060800" cy="2547000"/>
          </a:xfrm>
          <a:prstGeom prst="rect">
            <a:avLst/>
          </a:prstGeom>
          <a:noFill/>
          <a:ln>
            <a:noFill/>
          </a:ln>
        </p:spPr>
        <p:txBody>
          <a:bodyPr anchorCtr="0" anchor="ctr" bIns="50800" lIns="50800" spcFirstLastPara="1" rIns="50800" wrap="square" tIns="50800">
            <a:noAutofit/>
          </a:bodyPr>
          <a:lstStyle/>
          <a:p>
            <a:pPr indent="-400050" lvl="0" marL="285750" rtl="0" algn="l">
              <a:lnSpc>
                <a:spcPct val="90000"/>
              </a:lnSpc>
              <a:spcBef>
                <a:spcPts val="0"/>
              </a:spcBef>
              <a:spcAft>
                <a:spcPts val="0"/>
              </a:spcAft>
              <a:buClr>
                <a:schemeClr val="dk1"/>
              </a:buClr>
              <a:buSzPts val="4000"/>
              <a:buChar char="•"/>
            </a:pPr>
            <a:r>
              <a:rPr lang="en-CA" sz="4000">
                <a:solidFill>
                  <a:schemeClr val="dk1"/>
                </a:solidFill>
              </a:rPr>
              <a:t>Les personnes en situation de handicap rapportent souvent que, dans leur quotidien, de nombreuses suppositions sont faites à leur égard avant même qu’on leur adresse la parole ou qu’un réel contact soit établi. Ces suppositions reposent fréquemment sur des préjugés ou des formes de discrimination.</a:t>
            </a:r>
            <a:endParaRPr sz="4800">
              <a:solidFill>
                <a:schemeClr val="dk1"/>
              </a:solidFill>
            </a:endParaRPr>
          </a:p>
        </p:txBody>
      </p:sp>
      <p:sp>
        <p:nvSpPr>
          <p:cNvPr id="43" name="Google Shape;43;p9"/>
          <p:cNvSpPr txBox="1"/>
          <p:nvPr/>
        </p:nvSpPr>
        <p:spPr>
          <a:xfrm>
            <a:off x="1161600" y="6695484"/>
            <a:ext cx="21648300" cy="2955300"/>
          </a:xfrm>
          <a:prstGeom prst="rect">
            <a:avLst/>
          </a:prstGeom>
          <a:noFill/>
          <a:ln>
            <a:noFill/>
          </a:ln>
        </p:spPr>
        <p:txBody>
          <a:bodyPr anchorCtr="0" anchor="t" bIns="91425" lIns="91425" spcFirstLastPara="1" rIns="91425" wrap="square" tIns="91425">
            <a:spAutoFit/>
          </a:bodyPr>
          <a:lstStyle/>
          <a:p>
            <a:pPr indent="-400050" lvl="0" marL="285750" rtl="0" algn="l">
              <a:lnSpc>
                <a:spcPct val="90000"/>
              </a:lnSpc>
              <a:spcBef>
                <a:spcPts val="1000"/>
              </a:spcBef>
              <a:spcAft>
                <a:spcPts val="0"/>
              </a:spcAft>
              <a:buClr>
                <a:schemeClr val="dk1"/>
              </a:buClr>
              <a:buSzPts val="4000"/>
              <a:buChar char="•"/>
            </a:pPr>
            <a:r>
              <a:rPr lang="en-CA" sz="4000">
                <a:solidFill>
                  <a:schemeClr val="dk1"/>
                </a:solidFill>
              </a:rPr>
              <a:t>Nous avons toutes et tous des idées préconçues à propos des personnes en situation de handicap. Ces idées prennent racine dans nos expériences, nos valeurs et les prismes culturels que nous avons intégrés au fil du temps. Lors de l’élaboration de programmes de développement international, reconnaître l’existence de ces suppositions est une étape essentielle pour favoriser une plus grande inclusion des personnes en situation de handicap.</a:t>
            </a:r>
            <a:endParaRPr sz="4000">
              <a:solidFill>
                <a:schemeClr val="dk1"/>
              </a:solidFill>
            </a:endParaRPr>
          </a:p>
        </p:txBody>
      </p:sp>
      <p:sp>
        <p:nvSpPr>
          <p:cNvPr id="44" name="Google Shape;44;p9"/>
          <p:cNvSpPr txBox="1"/>
          <p:nvPr/>
        </p:nvSpPr>
        <p:spPr>
          <a:xfrm>
            <a:off x="0" y="810000"/>
            <a:ext cx="162105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La puissance des suppositions</a:t>
            </a:r>
            <a:endParaRPr b="1" sz="72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10"/>
          <p:cNvSpPr txBox="1"/>
          <p:nvPr/>
        </p:nvSpPr>
        <p:spPr>
          <a:xfrm>
            <a:off x="2341975" y="4651675"/>
            <a:ext cx="19631400" cy="23187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7200"/>
              <a:buFont typeface="Arial"/>
              <a:buNone/>
            </a:pPr>
            <a:r>
              <a:rPr b="1" lang="en-CA" sz="15000">
                <a:solidFill>
                  <a:srgbClr val="4F1337"/>
                </a:solidFill>
              </a:rPr>
              <a:t>Comprendre</a:t>
            </a:r>
            <a:r>
              <a:rPr b="1" lang="en-CA" sz="15000">
                <a:solidFill>
                  <a:srgbClr val="4F1337"/>
                </a:solidFill>
              </a:rPr>
              <a:t> les </a:t>
            </a:r>
            <a:endParaRPr b="1" sz="15000">
              <a:solidFill>
                <a:srgbClr val="4F1337"/>
              </a:solidFill>
            </a:endParaRPr>
          </a:p>
          <a:p>
            <a:pPr indent="0" lvl="0" marL="0" marR="0" rtl="0" algn="ctr">
              <a:lnSpc>
                <a:spcPct val="100000"/>
              </a:lnSpc>
              <a:spcBef>
                <a:spcPts val="0"/>
              </a:spcBef>
              <a:spcAft>
                <a:spcPts val="0"/>
              </a:spcAft>
              <a:buClr>
                <a:srgbClr val="000000"/>
              </a:buClr>
              <a:buSzPts val="7200"/>
              <a:buFont typeface="Arial"/>
              <a:buNone/>
            </a:pPr>
            <a:r>
              <a:rPr b="1" lang="en-CA" sz="15000">
                <a:solidFill>
                  <a:srgbClr val="993365"/>
                </a:solidFill>
              </a:rPr>
              <a:t>trois modèles du</a:t>
            </a:r>
            <a:r>
              <a:rPr b="1" lang="en-CA" sz="15000">
                <a:solidFill>
                  <a:srgbClr val="4F1337"/>
                </a:solidFill>
              </a:rPr>
              <a:t> </a:t>
            </a:r>
            <a:endParaRPr b="1" sz="15000">
              <a:solidFill>
                <a:srgbClr val="4F1337"/>
              </a:solidFill>
            </a:endParaRPr>
          </a:p>
          <a:p>
            <a:pPr indent="0" lvl="0" marL="0" marR="0" rtl="0" algn="ctr">
              <a:lnSpc>
                <a:spcPct val="100000"/>
              </a:lnSpc>
              <a:spcBef>
                <a:spcPts val="0"/>
              </a:spcBef>
              <a:spcAft>
                <a:spcPts val="0"/>
              </a:spcAft>
              <a:buClr>
                <a:srgbClr val="000000"/>
              </a:buClr>
              <a:buSzPts val="7200"/>
              <a:buFont typeface="Arial"/>
              <a:buNone/>
            </a:pPr>
            <a:r>
              <a:rPr b="1" lang="en-CA" sz="15000">
                <a:solidFill>
                  <a:srgbClr val="993365"/>
                </a:solidFill>
              </a:rPr>
              <a:t>handicap</a:t>
            </a:r>
            <a:endParaRPr b="1" sz="15000">
              <a:solidFill>
                <a:srgbClr val="993365"/>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1"/>
          <p:cNvSpPr txBox="1"/>
          <p:nvPr/>
        </p:nvSpPr>
        <p:spPr>
          <a:xfrm>
            <a:off x="1040275" y="3783725"/>
            <a:ext cx="22060800" cy="7046700"/>
          </a:xfrm>
          <a:prstGeom prst="rect">
            <a:avLst/>
          </a:prstGeom>
          <a:noFill/>
          <a:ln>
            <a:noFill/>
          </a:ln>
        </p:spPr>
        <p:txBody>
          <a:bodyPr anchorCtr="0" anchor="ctr" bIns="50800" lIns="50800" spcFirstLastPara="1" rIns="50800" wrap="square" tIns="50800">
            <a:noAutofit/>
          </a:bodyPr>
          <a:lstStyle/>
          <a:p>
            <a:pPr indent="0" lvl="0" marL="0" rtl="0" algn="l">
              <a:spcBef>
                <a:spcPts val="0"/>
              </a:spcBef>
              <a:spcAft>
                <a:spcPts val="0"/>
              </a:spcAft>
              <a:buNone/>
            </a:pPr>
            <a:r>
              <a:rPr lang="en-CA" sz="4000">
                <a:solidFill>
                  <a:schemeClr val="dk1"/>
                </a:solidFill>
              </a:rPr>
              <a:t>Pour mieux comprendre la façon dont les sociétés perçoivent le handicap et y réagissent, ainsi que la manière dont de nombreux spécialistes du développement et de la santé l’abordent, il est essentiel de reconnaître qu’il existe plusieurs « modèles du handicap ».</a:t>
            </a:r>
            <a:endParaRPr sz="4000">
              <a:solidFill>
                <a:schemeClr val="dk1"/>
              </a:solidFill>
            </a:endParaRPr>
          </a:p>
          <a:p>
            <a:pPr indent="0" lvl="0" marL="0" rtl="0" algn="l">
              <a:spcBef>
                <a:spcPts val="0"/>
              </a:spcBef>
              <a:spcAft>
                <a:spcPts val="0"/>
              </a:spcAft>
              <a:buNone/>
            </a:pPr>
            <a:r>
              <a:t/>
            </a:r>
            <a:endParaRPr sz="4000">
              <a:solidFill>
                <a:schemeClr val="dk1"/>
              </a:solidFill>
            </a:endParaRPr>
          </a:p>
          <a:p>
            <a:pPr indent="0" lvl="0" marL="0" rtl="0" algn="l">
              <a:spcBef>
                <a:spcPts val="0"/>
              </a:spcBef>
              <a:spcAft>
                <a:spcPts val="0"/>
              </a:spcAft>
              <a:buNone/>
            </a:pPr>
            <a:r>
              <a:rPr lang="en-CA" sz="4000">
                <a:solidFill>
                  <a:schemeClr val="dk1"/>
                </a:solidFill>
              </a:rPr>
              <a:t>Trois grands modèles dominent actuellement à l’échelle mondiale. Chacun de ces modèles sera décrit séparément.  </a:t>
            </a:r>
            <a:endParaRPr sz="4000">
              <a:solidFill>
                <a:schemeClr val="dk1"/>
              </a:solidFill>
            </a:endParaRPr>
          </a:p>
          <a:p>
            <a:pPr indent="0" lvl="0" marL="0" rtl="0" algn="l">
              <a:spcBef>
                <a:spcPts val="0"/>
              </a:spcBef>
              <a:spcAft>
                <a:spcPts val="0"/>
              </a:spcAft>
              <a:buNone/>
            </a:pPr>
            <a:r>
              <a:t/>
            </a:r>
            <a:endParaRPr sz="4000">
              <a:solidFill>
                <a:schemeClr val="dk1"/>
              </a:solidFill>
            </a:endParaRPr>
          </a:p>
          <a:p>
            <a:pPr indent="0" lvl="0" marL="0" rtl="0" algn="l">
              <a:spcBef>
                <a:spcPts val="0"/>
              </a:spcBef>
              <a:spcAft>
                <a:spcPts val="0"/>
              </a:spcAft>
              <a:buNone/>
            </a:pPr>
            <a:r>
              <a:rPr lang="en-CA" sz="4000">
                <a:solidFill>
                  <a:schemeClr val="dk1"/>
                </a:solidFill>
              </a:rPr>
              <a:t>Ce qu’il faut retenir dès le départ, c’est que </a:t>
            </a:r>
            <a:r>
              <a:rPr b="1" lang="en-CA" sz="4000">
                <a:solidFill>
                  <a:srgbClr val="993365"/>
                </a:solidFill>
              </a:rPr>
              <a:t>ces modèles se distinguent principalement par la manière dont ils envisagent les dynamiques de pouvoir</a:t>
            </a:r>
            <a:r>
              <a:rPr lang="en-CA" sz="4000">
                <a:solidFill>
                  <a:schemeClr val="dk1"/>
                </a:solidFill>
              </a:rPr>
              <a:t> entre la société, les professionnel·les et les personnes en situation de handicap.  </a:t>
            </a:r>
            <a:endParaRPr sz="4800">
              <a:solidFill>
                <a:schemeClr val="dk1"/>
              </a:solidFill>
            </a:endParaRPr>
          </a:p>
        </p:txBody>
      </p:sp>
      <p:sp>
        <p:nvSpPr>
          <p:cNvPr id="55" name="Google Shape;55;p11"/>
          <p:cNvSpPr txBox="1"/>
          <p:nvPr/>
        </p:nvSpPr>
        <p:spPr>
          <a:xfrm>
            <a:off x="0" y="810000"/>
            <a:ext cx="14254500" cy="1733400"/>
          </a:xfrm>
          <a:prstGeom prst="rect">
            <a:avLst/>
          </a:prstGeom>
          <a:solidFill>
            <a:srgbClr val="3A4888"/>
          </a:solid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LES MODÈLES DU HANDICAP</a:t>
            </a:r>
            <a:endParaRPr b="1" sz="720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2"/>
          <p:cNvSpPr txBox="1"/>
          <p:nvPr/>
        </p:nvSpPr>
        <p:spPr>
          <a:xfrm>
            <a:off x="0" y="810000"/>
            <a:ext cx="19893300" cy="1343400"/>
          </a:xfrm>
          <a:prstGeom prst="rect">
            <a:avLst/>
          </a:prstGeom>
          <a:solidFill>
            <a:srgbClr val="4F1337"/>
          </a:solid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Modèle individuel : l’approche médicale</a:t>
            </a:r>
            <a:endParaRPr b="1" sz="7200">
              <a:solidFill>
                <a:schemeClr val="lt1"/>
              </a:solidFill>
            </a:endParaRPr>
          </a:p>
        </p:txBody>
      </p:sp>
      <p:sp>
        <p:nvSpPr>
          <p:cNvPr id="61" name="Google Shape;61;p12"/>
          <p:cNvSpPr txBox="1"/>
          <p:nvPr/>
        </p:nvSpPr>
        <p:spPr>
          <a:xfrm>
            <a:off x="1039249" y="3026750"/>
            <a:ext cx="11004300" cy="647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1" lang="en-CA" sz="4200">
                <a:solidFill>
                  <a:srgbClr val="993365"/>
                </a:solidFill>
              </a:rPr>
              <a:t>Le handicap est un problème intrinsèque à la personne</a:t>
            </a:r>
            <a:endParaRPr b="1" sz="4200">
              <a:solidFill>
                <a:srgbClr val="993365"/>
              </a:solidFill>
            </a:endParaRPr>
          </a:p>
          <a:p>
            <a:pPr indent="0" lvl="0" marL="0" rtl="0" algn="l">
              <a:lnSpc>
                <a:spcPct val="90000"/>
              </a:lnSpc>
              <a:spcBef>
                <a:spcPts val="0"/>
              </a:spcBef>
              <a:spcAft>
                <a:spcPts val="0"/>
              </a:spcAft>
              <a:buNone/>
            </a:pPr>
            <a:r>
              <a:t/>
            </a:r>
            <a:endParaRPr b="1" sz="4200">
              <a:solidFill>
                <a:srgbClr val="993365"/>
              </a:solidFill>
            </a:endParaRPr>
          </a:p>
        </p:txBody>
      </p:sp>
      <p:sp>
        <p:nvSpPr>
          <p:cNvPr id="62" name="Google Shape;62;p12"/>
          <p:cNvSpPr txBox="1"/>
          <p:nvPr/>
        </p:nvSpPr>
        <p:spPr>
          <a:xfrm>
            <a:off x="13067825" y="3459775"/>
            <a:ext cx="9837300" cy="7961400"/>
          </a:xfrm>
          <a:prstGeom prst="rect">
            <a:avLst/>
          </a:prstGeom>
          <a:noFill/>
          <a:ln>
            <a:noFill/>
          </a:ln>
        </p:spPr>
        <p:txBody>
          <a:bodyPr anchorCtr="0" anchor="t" bIns="45700" lIns="91425" spcFirstLastPara="1" rIns="91425" wrap="square" tIns="45700">
            <a:noAutofit/>
          </a:bodyPr>
          <a:lstStyle/>
          <a:p>
            <a:pPr indent="-419100" lvl="0" marL="457200" rtl="0" algn="l">
              <a:spcBef>
                <a:spcPts val="0"/>
              </a:spcBef>
              <a:spcAft>
                <a:spcPts val="0"/>
              </a:spcAft>
              <a:buSzPts val="3000"/>
              <a:buChar char="•"/>
            </a:pPr>
            <a:r>
              <a:rPr lang="en-CA" sz="3000"/>
              <a:t>Met l’accent sur la déficience individuelle, perçue comme un obstacle.</a:t>
            </a:r>
            <a:endParaRPr sz="3000"/>
          </a:p>
          <a:p>
            <a:pPr indent="-419100" lvl="0" marL="457200" rtl="0" algn="l">
              <a:spcBef>
                <a:spcPts val="1000"/>
              </a:spcBef>
              <a:spcAft>
                <a:spcPts val="0"/>
              </a:spcAft>
              <a:buSzPts val="3000"/>
              <a:buChar char="•"/>
            </a:pPr>
            <a:r>
              <a:rPr lang="en-CA" sz="3000"/>
              <a:t>Cherche à « guérir » ou à « améliorer » les personnes pour les « intégrer » à la société.</a:t>
            </a:r>
            <a:endParaRPr sz="3000"/>
          </a:p>
          <a:p>
            <a:pPr indent="-419100" lvl="0" marL="457200" rtl="0" algn="l">
              <a:spcBef>
                <a:spcPts val="1000"/>
              </a:spcBef>
              <a:spcAft>
                <a:spcPts val="0"/>
              </a:spcAft>
              <a:buSzPts val="3000"/>
              <a:buChar char="•"/>
            </a:pPr>
            <a:r>
              <a:rPr lang="en-CA" sz="3000"/>
              <a:t>Conduit à la mise en place de services ségrégués, entraînant une exclusion par rapport au reste de la population, sous prétexte que cela permettrait d’offrir des services spécialisés de meilleure qualité.</a:t>
            </a:r>
            <a:endParaRPr sz="3000"/>
          </a:p>
          <a:p>
            <a:pPr indent="-419100" lvl="0" marL="457200" rtl="0" algn="l">
              <a:spcBef>
                <a:spcPts val="1000"/>
              </a:spcBef>
              <a:spcAft>
                <a:spcPts val="0"/>
              </a:spcAft>
              <a:buSzPts val="3000"/>
              <a:buChar char="•"/>
            </a:pPr>
            <a:r>
              <a:rPr lang="en-CA" sz="3000"/>
              <a:t>Confie la prise de décision à des spécialistes ou à des professionnel·les, qui tiennent rarement compte des droits des individus.</a:t>
            </a:r>
            <a:endParaRPr sz="3000"/>
          </a:p>
          <a:p>
            <a:pPr indent="-419100" lvl="0" marL="457200" rtl="0" algn="l">
              <a:spcBef>
                <a:spcPts val="1000"/>
              </a:spcBef>
              <a:spcAft>
                <a:spcPts val="0"/>
              </a:spcAft>
              <a:buSzPts val="3000"/>
              <a:buChar char="•"/>
            </a:pPr>
            <a:r>
              <a:rPr lang="en-CA" sz="3000"/>
              <a:t>Est coûteux, et les personnes qui en bénéficient réellement sont peu nombreuses. </a:t>
            </a:r>
            <a:endParaRPr sz="3000"/>
          </a:p>
          <a:p>
            <a:pPr indent="-419100" lvl="0" marL="457200" rtl="0" algn="l">
              <a:spcBef>
                <a:spcPts val="1000"/>
              </a:spcBef>
              <a:spcAft>
                <a:spcPts val="1000"/>
              </a:spcAft>
              <a:buSzPts val="3000"/>
              <a:buChar char="•"/>
            </a:pPr>
            <a:r>
              <a:rPr lang="en-CA" sz="3000"/>
              <a:t>Les personnes en situation de handicap jouent un rôle passif dans l’élaboration et la mise en œuvre des politiques et des pratiques en matière de handicap.</a:t>
            </a:r>
            <a:endParaRPr sz="3000"/>
          </a:p>
        </p:txBody>
      </p:sp>
      <p:grpSp>
        <p:nvGrpSpPr>
          <p:cNvPr id="63" name="Google Shape;63;p12"/>
          <p:cNvGrpSpPr/>
          <p:nvPr/>
        </p:nvGrpSpPr>
        <p:grpSpPr>
          <a:xfrm>
            <a:off x="2970351" y="4570488"/>
            <a:ext cx="7801609" cy="5089880"/>
            <a:chOff x="4248801" y="3838825"/>
            <a:chExt cx="7801609" cy="5089880"/>
          </a:xfrm>
        </p:grpSpPr>
        <p:sp>
          <p:nvSpPr>
            <p:cNvPr id="64" name="Google Shape;64;p12"/>
            <p:cNvSpPr/>
            <p:nvPr/>
          </p:nvSpPr>
          <p:spPr>
            <a:xfrm>
              <a:off x="4248801" y="3838825"/>
              <a:ext cx="4320000" cy="4320000"/>
            </a:xfrm>
            <a:prstGeom prst="ellipse">
              <a:avLst/>
            </a:prstGeom>
            <a:noFill/>
            <a:ln cap="flat" cmpd="sng" w="38100">
              <a:solidFill>
                <a:srgbClr val="00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5" name="Google Shape;65;p12"/>
            <p:cNvSpPr/>
            <p:nvPr/>
          </p:nvSpPr>
          <p:spPr>
            <a:xfrm>
              <a:off x="9170410" y="6048706"/>
              <a:ext cx="2880000" cy="2880000"/>
            </a:xfrm>
            <a:prstGeom prst="ellipse">
              <a:avLst/>
            </a:prstGeom>
            <a:noFill/>
            <a:ln cap="flat" cmpd="sng" w="28575">
              <a:solidFill>
                <a:srgbClr val="800000"/>
              </a:solidFill>
              <a:prstDash val="solid"/>
              <a:round/>
              <a:headEnd len="sm" w="sm" type="none"/>
              <a:tailEnd len="sm" w="sm" type="none"/>
            </a:ln>
          </p:spPr>
          <p:txBody>
            <a:bodyPr anchorCtr="0" anchor="t" bIns="45700" lIns="91425" spcFirstLastPara="1" rIns="91425" wrap="square" tIns="586800">
              <a:noAutofit/>
            </a:bodyPr>
            <a:lstStyle/>
            <a:p>
              <a:pPr indent="0" lvl="0" marL="0" marR="0" rtl="0" algn="ctr">
                <a:lnSpc>
                  <a:spcPct val="100000"/>
                </a:lnSpc>
                <a:spcBef>
                  <a:spcPts val="0"/>
                </a:spcBef>
                <a:spcAft>
                  <a:spcPts val="0"/>
                </a:spcAft>
                <a:buClr>
                  <a:srgbClr val="000000"/>
                </a:buClr>
                <a:buSzPts val="1200"/>
                <a:buFont typeface="Arial"/>
                <a:buNone/>
              </a:pPr>
              <a:r>
                <a:rPr b="1" lang="en-CA" sz="2200">
                  <a:latin typeface="Tahoma"/>
                  <a:ea typeface="Tahoma"/>
                  <a:cs typeface="Tahoma"/>
                  <a:sym typeface="Tahoma"/>
                </a:rPr>
                <a:t>Personnes en situation de handicap</a:t>
              </a:r>
              <a:endParaRPr b="0" i="0" sz="2200" u="none" cap="none" strike="noStrike">
                <a:solidFill>
                  <a:srgbClr val="000000"/>
                </a:solidFill>
                <a:latin typeface="Arial"/>
                <a:ea typeface="Arial"/>
                <a:cs typeface="Arial"/>
                <a:sym typeface="Arial"/>
              </a:endParaRPr>
            </a:p>
          </p:txBody>
        </p:sp>
        <p:sp>
          <p:nvSpPr>
            <p:cNvPr id="66" name="Google Shape;66;p12"/>
            <p:cNvSpPr txBox="1"/>
            <p:nvPr/>
          </p:nvSpPr>
          <p:spPr>
            <a:xfrm>
              <a:off x="5239554" y="5664176"/>
              <a:ext cx="2338500" cy="6693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CA" sz="2900" u="none" cap="none" strike="noStrike">
                  <a:solidFill>
                    <a:srgbClr val="000000"/>
                  </a:solidFill>
                  <a:latin typeface="Tahoma"/>
                  <a:ea typeface="Tahoma"/>
                  <a:cs typeface="Tahoma"/>
                  <a:sym typeface="Tahoma"/>
                </a:rPr>
                <a:t>SOCI</a:t>
              </a:r>
              <a:r>
                <a:rPr b="1" lang="en-CA" sz="2900">
                  <a:latin typeface="Tahoma"/>
                  <a:ea typeface="Tahoma"/>
                  <a:cs typeface="Tahoma"/>
                  <a:sym typeface="Tahoma"/>
                </a:rPr>
                <a:t>É</a:t>
              </a:r>
              <a:r>
                <a:rPr b="1" i="0" lang="en-CA" sz="2900" u="none" cap="none" strike="noStrike">
                  <a:solidFill>
                    <a:srgbClr val="000000"/>
                  </a:solidFill>
                  <a:latin typeface="Tahoma"/>
                  <a:ea typeface="Tahoma"/>
                  <a:cs typeface="Tahoma"/>
                  <a:sym typeface="Tahoma"/>
                </a:rPr>
                <a:t>T</a:t>
              </a:r>
              <a:r>
                <a:rPr b="1" lang="en-CA" sz="2900">
                  <a:latin typeface="Tahoma"/>
                  <a:ea typeface="Tahoma"/>
                  <a:cs typeface="Tahoma"/>
                  <a:sym typeface="Tahoma"/>
                </a:rPr>
                <a:t>É</a:t>
              </a:r>
              <a:endParaRPr b="0" i="0" sz="2900" u="none" cap="none" strike="noStrike">
                <a:solidFill>
                  <a:srgbClr val="000000"/>
                </a:solidFill>
                <a:latin typeface="Tahoma"/>
                <a:ea typeface="Tahoma"/>
                <a:cs typeface="Tahoma"/>
                <a:sym typeface="Tahoma"/>
              </a:endParaRPr>
            </a:p>
          </p:txBody>
        </p:sp>
        <p:cxnSp>
          <p:nvCxnSpPr>
            <p:cNvPr id="67" name="Google Shape;67;p12"/>
            <p:cNvCxnSpPr/>
            <p:nvPr/>
          </p:nvCxnSpPr>
          <p:spPr>
            <a:xfrm>
              <a:off x="8568811" y="6599657"/>
              <a:ext cx="668100" cy="334800"/>
            </a:xfrm>
            <a:prstGeom prst="straightConnector1">
              <a:avLst/>
            </a:prstGeom>
            <a:noFill/>
            <a:ln cap="flat" cmpd="sng" w="38100">
              <a:solidFill>
                <a:srgbClr val="000000"/>
              </a:solidFill>
              <a:prstDash val="solid"/>
              <a:round/>
              <a:headEnd len="med" w="med" type="triangle"/>
              <a:tailEnd len="sm" w="sm" type="none"/>
            </a:ln>
            <a:effectLst>
              <a:outerShdw blurRad="40000" rotWithShape="0" dir="5400000" dist="23000">
                <a:srgbClr val="808080">
                  <a:alpha val="34510"/>
                </a:srgbClr>
              </a:outerShdw>
            </a:effectLst>
          </p:spPr>
        </p:cxnSp>
      </p:grpSp>
      <p:sp>
        <p:nvSpPr>
          <p:cNvPr id="68" name="Google Shape;68;p12"/>
          <p:cNvSpPr txBox="1"/>
          <p:nvPr/>
        </p:nvSpPr>
        <p:spPr>
          <a:xfrm>
            <a:off x="2272100" y="9854775"/>
            <a:ext cx="8538600" cy="1293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n-CA" sz="2600"/>
              <a:t>Les activités visent à « guérir » la personne en situation de handicap, perçue comme étant « malade », afin qu’elle puisse intégrer la société dite « normale ».</a:t>
            </a:r>
            <a:endParaRPr i="0" sz="2600" u="none" cap="none" strike="noStrike">
              <a:solidFill>
                <a:srgbClr val="000000"/>
              </a:solidFill>
            </a:endParaRPr>
          </a:p>
        </p:txBody>
      </p:sp>
      <p:sp>
        <p:nvSpPr>
          <p:cNvPr id="69" name="Google Shape;69;p12"/>
          <p:cNvSpPr txBox="1"/>
          <p:nvPr/>
        </p:nvSpPr>
        <p:spPr>
          <a:xfrm>
            <a:off x="823425" y="11872375"/>
            <a:ext cx="3201900" cy="339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CA"/>
              <a:t>Source: Coe et Wapling, 2010   </a:t>
            </a:r>
            <a:endParaRPr>
              <a:solidFill>
                <a:srgbClr val="888888"/>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3"/>
          <p:cNvSpPr txBox="1"/>
          <p:nvPr/>
        </p:nvSpPr>
        <p:spPr>
          <a:xfrm>
            <a:off x="995900" y="3069325"/>
            <a:ext cx="10468500" cy="669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1" lang="en-CA" sz="4200">
                <a:solidFill>
                  <a:srgbClr val="993365"/>
                </a:solidFill>
              </a:rPr>
              <a:t>Le handicap est un problème intrinsèque à la personne</a:t>
            </a:r>
            <a:endParaRPr b="1" sz="4200">
              <a:solidFill>
                <a:srgbClr val="993365"/>
              </a:solidFill>
            </a:endParaRPr>
          </a:p>
          <a:p>
            <a:pPr indent="0" lvl="0" marL="0" rtl="0" algn="l">
              <a:lnSpc>
                <a:spcPct val="90000"/>
              </a:lnSpc>
              <a:spcBef>
                <a:spcPts val="0"/>
              </a:spcBef>
              <a:spcAft>
                <a:spcPts val="0"/>
              </a:spcAft>
              <a:buNone/>
            </a:pPr>
            <a:r>
              <a:t/>
            </a:r>
            <a:endParaRPr b="1" sz="4200">
              <a:solidFill>
                <a:srgbClr val="993365"/>
              </a:solidFill>
            </a:endParaRPr>
          </a:p>
        </p:txBody>
      </p:sp>
      <p:sp>
        <p:nvSpPr>
          <p:cNvPr id="75" name="Google Shape;75;p13"/>
          <p:cNvSpPr txBox="1"/>
          <p:nvPr/>
        </p:nvSpPr>
        <p:spPr>
          <a:xfrm>
            <a:off x="13046150" y="3069325"/>
            <a:ext cx="10227300" cy="7100100"/>
          </a:xfrm>
          <a:prstGeom prst="rect">
            <a:avLst/>
          </a:prstGeom>
          <a:noFill/>
          <a:ln>
            <a:noFill/>
          </a:ln>
        </p:spPr>
        <p:txBody>
          <a:bodyPr anchorCtr="0" anchor="t" bIns="45700" lIns="91425" spcFirstLastPara="1" rIns="91425" wrap="square" tIns="45700">
            <a:noAutofit/>
          </a:bodyPr>
          <a:lstStyle/>
          <a:p>
            <a:pPr indent="-419100" lvl="0" marL="457200" rtl="0" algn="l">
              <a:spcBef>
                <a:spcPts val="0"/>
              </a:spcBef>
              <a:spcAft>
                <a:spcPts val="0"/>
              </a:spcAft>
              <a:buSzPts val="3000"/>
              <a:buChar char="•"/>
            </a:pPr>
            <a:r>
              <a:rPr lang="en-CA" sz="3000"/>
              <a:t>La condition des personnes en situation de handicap est perçue comme étant « regrettable ».</a:t>
            </a:r>
            <a:endParaRPr sz="3000"/>
          </a:p>
          <a:p>
            <a:pPr indent="-419100" lvl="0" marL="457200" rtl="0" algn="l">
              <a:spcBef>
                <a:spcPts val="1000"/>
              </a:spcBef>
              <a:spcAft>
                <a:spcPts val="0"/>
              </a:spcAft>
              <a:buSzPts val="3000"/>
              <a:buChar char="•"/>
            </a:pPr>
            <a:r>
              <a:rPr lang="en-CA" sz="3000"/>
              <a:t>Ces personnes sont perçues comme étant « dépendantes », « impuissantes ». Elles sont vues comme ayant besoin de pitié et de charité, une perception enracinée dans des croyances traditionnelles selon lesquelles les déficiences seraient causées par un péché, un mauvais sort ou une malédiction.</a:t>
            </a:r>
            <a:endParaRPr sz="3000"/>
          </a:p>
          <a:p>
            <a:pPr indent="-419100" lvl="0" marL="457200" rtl="0" algn="l">
              <a:spcBef>
                <a:spcPts val="1000"/>
              </a:spcBef>
              <a:spcAft>
                <a:spcPts val="0"/>
              </a:spcAft>
              <a:buSzPts val="3000"/>
              <a:buChar char="•"/>
            </a:pPr>
            <a:r>
              <a:rPr lang="en-CA" sz="3000"/>
              <a:t>Suppose que les personnes en situation de handicap ne peuvent pas contribuer à la société ou subvenir à leurs besoins.</a:t>
            </a:r>
            <a:endParaRPr sz="3000"/>
          </a:p>
          <a:p>
            <a:pPr indent="-419100" lvl="0" marL="457200" rtl="0" algn="l">
              <a:spcBef>
                <a:spcPts val="1000"/>
              </a:spcBef>
              <a:spcAft>
                <a:spcPts val="0"/>
              </a:spcAft>
              <a:buSzPts val="3000"/>
              <a:buChar char="•"/>
            </a:pPr>
            <a:r>
              <a:rPr lang="en-CA" sz="3000"/>
              <a:t>Leur fournit principalement de l’argent ou des dons matériels, comme de la nourriture ou des vêtements.</a:t>
            </a:r>
            <a:endParaRPr sz="3000"/>
          </a:p>
          <a:p>
            <a:pPr indent="-419100" lvl="0" marL="457200" rtl="0" algn="l">
              <a:spcBef>
                <a:spcPts val="1000"/>
              </a:spcBef>
              <a:spcAft>
                <a:spcPts val="0"/>
              </a:spcAft>
              <a:buSzPts val="3000"/>
              <a:buChar char="•"/>
            </a:pPr>
            <a:r>
              <a:rPr lang="en-CA" sz="3000"/>
              <a:t>Les personnes en situation de handicap deviennent des bénéficiaires permanentes de services d’aide sociale et de soutien.</a:t>
            </a:r>
            <a:endParaRPr sz="3000"/>
          </a:p>
          <a:p>
            <a:pPr indent="-419100" lvl="0" marL="457200" rtl="0" algn="l">
              <a:spcBef>
                <a:spcPts val="1000"/>
              </a:spcBef>
              <a:spcAft>
                <a:spcPts val="0"/>
              </a:spcAft>
              <a:buSzPts val="3000"/>
              <a:buChar char="•"/>
            </a:pPr>
            <a:r>
              <a:rPr lang="en-CA" sz="3000"/>
              <a:t>L’aide est fournie par des organisations spécialisées, et non dans le cadre d’initiatives de développement.</a:t>
            </a:r>
            <a:endParaRPr sz="3000"/>
          </a:p>
          <a:p>
            <a:pPr indent="-419100" lvl="0" marL="457200" rtl="0" algn="l">
              <a:spcBef>
                <a:spcPts val="1000"/>
              </a:spcBef>
              <a:spcAft>
                <a:spcPts val="1000"/>
              </a:spcAft>
              <a:buSzPts val="3000"/>
              <a:buChar char="•"/>
            </a:pPr>
            <a:r>
              <a:t/>
            </a:r>
            <a:endParaRPr sz="3000"/>
          </a:p>
        </p:txBody>
      </p:sp>
      <p:sp>
        <p:nvSpPr>
          <p:cNvPr id="76" name="Google Shape;76;p13"/>
          <p:cNvSpPr txBox="1"/>
          <p:nvPr/>
        </p:nvSpPr>
        <p:spPr>
          <a:xfrm>
            <a:off x="2471975" y="9990525"/>
            <a:ext cx="8754000" cy="1293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n-CA" sz="2600"/>
              <a:t>Les activités visent à « aider » les personnes en situation de handicap, perçues comme étant « impuissantes » et en marge de la société dite « normale ».</a:t>
            </a:r>
            <a:endParaRPr sz="2600"/>
          </a:p>
        </p:txBody>
      </p:sp>
      <p:sp>
        <p:nvSpPr>
          <p:cNvPr id="77" name="Google Shape;77;p13"/>
          <p:cNvSpPr txBox="1"/>
          <p:nvPr/>
        </p:nvSpPr>
        <p:spPr>
          <a:xfrm>
            <a:off x="889250" y="11872375"/>
            <a:ext cx="3201900" cy="339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CA"/>
              <a:t>Source: Coe et Wapling, 2010   </a:t>
            </a:r>
            <a:endParaRPr>
              <a:solidFill>
                <a:srgbClr val="888888"/>
              </a:solidFill>
            </a:endParaRPr>
          </a:p>
        </p:txBody>
      </p:sp>
      <p:sp>
        <p:nvSpPr>
          <p:cNvPr id="78" name="Google Shape;78;p13"/>
          <p:cNvSpPr txBox="1"/>
          <p:nvPr/>
        </p:nvSpPr>
        <p:spPr>
          <a:xfrm>
            <a:off x="0" y="810000"/>
            <a:ext cx="18658200" cy="1343400"/>
          </a:xfrm>
          <a:prstGeom prst="rect">
            <a:avLst/>
          </a:prstGeom>
          <a:solidFill>
            <a:srgbClr val="4F1337"/>
          </a:solid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7200">
                <a:solidFill>
                  <a:schemeClr val="lt1"/>
                </a:solidFill>
              </a:rPr>
              <a:t>Modèle individuel : l’approche de charité</a:t>
            </a:r>
            <a:endParaRPr b="1" sz="7200">
              <a:solidFill>
                <a:schemeClr val="lt1"/>
              </a:solidFill>
            </a:endParaRPr>
          </a:p>
        </p:txBody>
      </p:sp>
      <p:grpSp>
        <p:nvGrpSpPr>
          <p:cNvPr id="79" name="Google Shape;79;p13"/>
          <p:cNvGrpSpPr/>
          <p:nvPr/>
        </p:nvGrpSpPr>
        <p:grpSpPr>
          <a:xfrm>
            <a:off x="2970351" y="4570488"/>
            <a:ext cx="7801609" cy="5089880"/>
            <a:chOff x="4248801" y="3838825"/>
            <a:chExt cx="7801609" cy="5089880"/>
          </a:xfrm>
        </p:grpSpPr>
        <p:sp>
          <p:nvSpPr>
            <p:cNvPr id="80" name="Google Shape;80;p13"/>
            <p:cNvSpPr/>
            <p:nvPr/>
          </p:nvSpPr>
          <p:spPr>
            <a:xfrm>
              <a:off x="4248801" y="3838825"/>
              <a:ext cx="4320000" cy="4320000"/>
            </a:xfrm>
            <a:prstGeom prst="ellipse">
              <a:avLst/>
            </a:prstGeom>
            <a:noFill/>
            <a:ln cap="flat" cmpd="sng" w="38100">
              <a:solidFill>
                <a:srgbClr val="00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81" name="Google Shape;81;p13"/>
            <p:cNvSpPr/>
            <p:nvPr/>
          </p:nvSpPr>
          <p:spPr>
            <a:xfrm>
              <a:off x="9170410" y="6048706"/>
              <a:ext cx="2880000" cy="2880000"/>
            </a:xfrm>
            <a:prstGeom prst="ellipse">
              <a:avLst/>
            </a:prstGeom>
            <a:noFill/>
            <a:ln cap="flat" cmpd="sng" w="28575">
              <a:solidFill>
                <a:srgbClr val="800000"/>
              </a:solidFill>
              <a:prstDash val="solid"/>
              <a:round/>
              <a:headEnd len="sm" w="sm" type="none"/>
              <a:tailEnd len="sm" w="sm" type="none"/>
            </a:ln>
          </p:spPr>
          <p:txBody>
            <a:bodyPr anchorCtr="0" anchor="t" bIns="45700" lIns="91425" spcFirstLastPara="1" rIns="91425" wrap="square" tIns="586800">
              <a:noAutofit/>
            </a:bodyPr>
            <a:lstStyle/>
            <a:p>
              <a:pPr indent="0" lvl="0" marL="0" marR="0" rtl="0" algn="ctr">
                <a:lnSpc>
                  <a:spcPct val="100000"/>
                </a:lnSpc>
                <a:spcBef>
                  <a:spcPts val="0"/>
                </a:spcBef>
                <a:spcAft>
                  <a:spcPts val="0"/>
                </a:spcAft>
                <a:buClr>
                  <a:srgbClr val="000000"/>
                </a:buClr>
                <a:buSzPts val="1200"/>
                <a:buFont typeface="Arial"/>
                <a:buNone/>
              </a:pPr>
              <a:r>
                <a:rPr b="1" lang="en-CA" sz="2200">
                  <a:latin typeface="Tahoma"/>
                  <a:ea typeface="Tahoma"/>
                  <a:cs typeface="Tahoma"/>
                  <a:sym typeface="Tahoma"/>
                </a:rPr>
                <a:t>Personnes en situation de handicap</a:t>
              </a:r>
              <a:endParaRPr b="0" i="0" sz="2200" u="none" cap="none" strike="noStrike">
                <a:solidFill>
                  <a:srgbClr val="000000"/>
                </a:solidFill>
                <a:latin typeface="Arial"/>
                <a:ea typeface="Arial"/>
                <a:cs typeface="Arial"/>
                <a:sym typeface="Arial"/>
              </a:endParaRPr>
            </a:p>
          </p:txBody>
        </p:sp>
        <p:sp>
          <p:nvSpPr>
            <p:cNvPr id="82" name="Google Shape;82;p13"/>
            <p:cNvSpPr txBox="1"/>
            <p:nvPr/>
          </p:nvSpPr>
          <p:spPr>
            <a:xfrm>
              <a:off x="5239554" y="5664176"/>
              <a:ext cx="2338500" cy="6693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CA" sz="2900" u="none" cap="none" strike="noStrike">
                  <a:solidFill>
                    <a:srgbClr val="000000"/>
                  </a:solidFill>
                  <a:latin typeface="Tahoma"/>
                  <a:ea typeface="Tahoma"/>
                  <a:cs typeface="Tahoma"/>
                  <a:sym typeface="Tahoma"/>
                </a:rPr>
                <a:t>SOCI</a:t>
              </a:r>
              <a:r>
                <a:rPr b="1" lang="en-CA" sz="2900">
                  <a:latin typeface="Tahoma"/>
                  <a:ea typeface="Tahoma"/>
                  <a:cs typeface="Tahoma"/>
                  <a:sym typeface="Tahoma"/>
                </a:rPr>
                <a:t>É</a:t>
              </a:r>
              <a:r>
                <a:rPr b="1" i="0" lang="en-CA" sz="2900" u="none" cap="none" strike="noStrike">
                  <a:solidFill>
                    <a:srgbClr val="000000"/>
                  </a:solidFill>
                  <a:latin typeface="Tahoma"/>
                  <a:ea typeface="Tahoma"/>
                  <a:cs typeface="Tahoma"/>
                  <a:sym typeface="Tahoma"/>
                </a:rPr>
                <a:t>T</a:t>
              </a:r>
              <a:r>
                <a:rPr b="1" lang="en-CA" sz="2900">
                  <a:latin typeface="Tahoma"/>
                  <a:ea typeface="Tahoma"/>
                  <a:cs typeface="Tahoma"/>
                  <a:sym typeface="Tahoma"/>
                </a:rPr>
                <a:t>É</a:t>
              </a:r>
              <a:endParaRPr b="0" i="0" sz="2900" u="none" cap="none" strike="noStrike">
                <a:solidFill>
                  <a:srgbClr val="000000"/>
                </a:solidFill>
                <a:latin typeface="Tahoma"/>
                <a:ea typeface="Tahoma"/>
                <a:cs typeface="Tahoma"/>
                <a:sym typeface="Tahoma"/>
              </a:endParaRPr>
            </a:p>
          </p:txBody>
        </p:sp>
        <p:cxnSp>
          <p:nvCxnSpPr>
            <p:cNvPr id="83" name="Google Shape;83;p13"/>
            <p:cNvCxnSpPr/>
            <p:nvPr/>
          </p:nvCxnSpPr>
          <p:spPr>
            <a:xfrm rot="10800000">
              <a:off x="8503036" y="6826231"/>
              <a:ext cx="710700" cy="267900"/>
            </a:xfrm>
            <a:prstGeom prst="straightConnector1">
              <a:avLst/>
            </a:prstGeom>
            <a:noFill/>
            <a:ln cap="flat" cmpd="sng" w="38100">
              <a:solidFill>
                <a:srgbClr val="000000"/>
              </a:solidFill>
              <a:prstDash val="solid"/>
              <a:round/>
              <a:headEnd len="med" w="med" type="triangle"/>
              <a:tailEnd len="sm" w="sm" type="none"/>
            </a:ln>
            <a:effectLst>
              <a:outerShdw blurRad="40000" rotWithShape="0" dir="5400000" dist="23000">
                <a:srgbClr val="808080">
                  <a:alpha val="34510"/>
                </a:srgbClr>
              </a:outerShdw>
            </a:effectLst>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4"/>
          <p:cNvSpPr txBox="1"/>
          <p:nvPr/>
        </p:nvSpPr>
        <p:spPr>
          <a:xfrm>
            <a:off x="1009200" y="3351000"/>
            <a:ext cx="11928600" cy="647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b="1" lang="en-CA" sz="4200">
                <a:solidFill>
                  <a:srgbClr val="993365"/>
                </a:solidFill>
              </a:rPr>
              <a:t>Modèle social (droits de la personne et renforcement du pouvoir)</a:t>
            </a:r>
            <a:endParaRPr b="1" sz="4200">
              <a:solidFill>
                <a:srgbClr val="993365"/>
              </a:solidFill>
            </a:endParaRPr>
          </a:p>
          <a:p>
            <a:pPr indent="0" lvl="0" marL="0" rtl="0" algn="l">
              <a:lnSpc>
                <a:spcPct val="90000"/>
              </a:lnSpc>
              <a:spcBef>
                <a:spcPts val="0"/>
              </a:spcBef>
              <a:spcAft>
                <a:spcPts val="0"/>
              </a:spcAft>
              <a:buNone/>
            </a:pPr>
            <a:r>
              <a:t/>
            </a:r>
            <a:endParaRPr b="1" sz="3500">
              <a:solidFill>
                <a:srgbClr val="993365"/>
              </a:solidFill>
            </a:endParaRPr>
          </a:p>
        </p:txBody>
      </p:sp>
      <p:sp>
        <p:nvSpPr>
          <p:cNvPr id="89" name="Google Shape;89;p14"/>
          <p:cNvSpPr txBox="1"/>
          <p:nvPr/>
        </p:nvSpPr>
        <p:spPr>
          <a:xfrm>
            <a:off x="12092750" y="2800350"/>
            <a:ext cx="11289000" cy="8914800"/>
          </a:xfrm>
          <a:prstGeom prst="rect">
            <a:avLst/>
          </a:prstGeom>
          <a:noFill/>
          <a:ln>
            <a:noFill/>
          </a:ln>
        </p:spPr>
        <p:txBody>
          <a:bodyPr anchorCtr="0" anchor="t" bIns="45700" lIns="91425" spcFirstLastPara="1" rIns="91425" wrap="square" tIns="45700">
            <a:noAutofit/>
          </a:bodyPr>
          <a:lstStyle/>
          <a:p>
            <a:pPr indent="-400050" lvl="0" marL="457200" rtl="0" algn="l">
              <a:spcBef>
                <a:spcPts val="0"/>
              </a:spcBef>
              <a:spcAft>
                <a:spcPts val="0"/>
              </a:spcAft>
              <a:buSzPts val="2700"/>
              <a:buChar char="•"/>
            </a:pPr>
            <a:r>
              <a:rPr lang="en-CA" sz="2700"/>
              <a:t>Considère le handicap comme une conséquence sociale de la déficience.</a:t>
            </a:r>
            <a:endParaRPr sz="2700"/>
          </a:p>
          <a:p>
            <a:pPr indent="-400050" lvl="0" marL="457200" rtl="0" algn="l">
              <a:spcBef>
                <a:spcPts val="1000"/>
              </a:spcBef>
              <a:spcAft>
                <a:spcPts val="0"/>
              </a:spcAft>
              <a:buSzPts val="2700"/>
              <a:buChar char="•"/>
            </a:pPr>
            <a:r>
              <a:rPr lang="en-CA" sz="2700"/>
              <a:t>Reconnaît les personnes en situation de handicap comme faisant pleinement partie de la société, et non comme des personnes à part ou en marge.</a:t>
            </a:r>
            <a:endParaRPr sz="2700"/>
          </a:p>
          <a:p>
            <a:pPr indent="-400050" lvl="0" marL="457200" rtl="0" algn="l">
              <a:spcBef>
                <a:spcPts val="1000"/>
              </a:spcBef>
              <a:spcAft>
                <a:spcPts val="0"/>
              </a:spcAft>
              <a:buSzPts val="2700"/>
              <a:buChar char="•"/>
            </a:pPr>
            <a:r>
              <a:rPr lang="en-CA" sz="2700"/>
              <a:t>Soutient que le handicap résulte de l’exclusion et du refus d’accès égal aux droits et aux possibilités.</a:t>
            </a:r>
            <a:endParaRPr sz="2700"/>
          </a:p>
          <a:p>
            <a:pPr indent="-400050" lvl="0" marL="457200" rtl="0" algn="l">
              <a:spcBef>
                <a:spcPts val="1000"/>
              </a:spcBef>
              <a:spcAft>
                <a:spcPts val="0"/>
              </a:spcAft>
              <a:buSzPts val="2700"/>
              <a:buChar char="•"/>
            </a:pPr>
            <a:r>
              <a:rPr lang="en-CA" sz="2700"/>
              <a:t>Reconnaît que les besoins et les droits des personnes en situation de handicap sont les mêmes que ceux des autres, notamment en matière d’amour, d’éducation ou d’emploi.</a:t>
            </a:r>
            <a:endParaRPr sz="2700"/>
          </a:p>
          <a:p>
            <a:pPr indent="-400050" lvl="0" marL="457200" rtl="0" algn="l">
              <a:spcBef>
                <a:spcPts val="1000"/>
              </a:spcBef>
              <a:spcAft>
                <a:spcPts val="0"/>
              </a:spcAft>
              <a:buSzPts val="2700"/>
              <a:buChar char="•"/>
            </a:pPr>
            <a:r>
              <a:rPr lang="en-CA" sz="2700"/>
              <a:t>Favorise des approches inclusives dans les domaines comme l’éducation, la santé, l’emploi et les services, en encourageant la participation des personnes en situation de handicap aux programmes ouverts à l’ensemble de la population.</a:t>
            </a:r>
            <a:endParaRPr sz="2700"/>
          </a:p>
          <a:p>
            <a:pPr indent="-400050" lvl="0" marL="457200" rtl="0" algn="l">
              <a:spcBef>
                <a:spcPts val="1000"/>
              </a:spcBef>
              <a:spcAft>
                <a:spcPts val="0"/>
              </a:spcAft>
              <a:buSzPts val="2700"/>
              <a:buChar char="•"/>
            </a:pPr>
            <a:r>
              <a:rPr lang="en-CA" sz="2700"/>
              <a:t>Les activités portent sur l’identification et l’élimination des obstacles à l’accès, des obstacles comportementaux et des obstacles institutionnels qui freinent l’inclusion.</a:t>
            </a:r>
            <a:endParaRPr sz="2700"/>
          </a:p>
          <a:p>
            <a:pPr indent="-400050" lvl="0" marL="457200" rtl="0" algn="l">
              <a:spcBef>
                <a:spcPts val="1000"/>
              </a:spcBef>
              <a:spcAft>
                <a:spcPts val="1000"/>
              </a:spcAft>
              <a:buSzPts val="2700"/>
              <a:buChar char="•"/>
            </a:pPr>
            <a:r>
              <a:rPr lang="en-CA" sz="2700"/>
              <a:t>Cette approche s’appuie sur des cadres législatifs nationaux et internationaux, dont la Convention relative aux droits des personnes handicapées de l’ONU.</a:t>
            </a:r>
            <a:endParaRPr sz="3000"/>
          </a:p>
        </p:txBody>
      </p:sp>
      <p:sp>
        <p:nvSpPr>
          <p:cNvPr id="90" name="Google Shape;90;p14"/>
          <p:cNvSpPr/>
          <p:nvPr/>
        </p:nvSpPr>
        <p:spPr>
          <a:xfrm>
            <a:off x="4129751" y="5054050"/>
            <a:ext cx="4320000" cy="4320000"/>
          </a:xfrm>
          <a:prstGeom prst="ellipse">
            <a:avLst/>
          </a:prstGeom>
          <a:noFill/>
          <a:ln cap="flat" cmpd="sng" w="38100">
            <a:solidFill>
              <a:srgbClr val="0033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91" name="Google Shape;91;p14"/>
          <p:cNvSpPr/>
          <p:nvPr/>
        </p:nvSpPr>
        <p:spPr>
          <a:xfrm>
            <a:off x="4849760" y="5817743"/>
            <a:ext cx="2880000" cy="2880000"/>
          </a:xfrm>
          <a:prstGeom prst="ellipse">
            <a:avLst/>
          </a:prstGeom>
          <a:noFill/>
          <a:ln cap="flat" cmpd="sng" w="28575">
            <a:solidFill>
              <a:srgbClr val="800000"/>
            </a:solidFill>
            <a:prstDash val="dash"/>
            <a:round/>
            <a:headEnd len="sm" w="sm" type="none"/>
            <a:tailEnd len="sm" w="sm" type="none"/>
          </a:ln>
        </p:spPr>
        <p:txBody>
          <a:bodyPr anchorCtr="0" anchor="t" bIns="45700" lIns="91425" spcFirstLastPara="1" rIns="91425" wrap="square" tIns="586800">
            <a:noAutofit/>
          </a:bodyPr>
          <a:lstStyle/>
          <a:p>
            <a:pPr indent="0" lvl="0" marL="0" marR="0" rtl="0" algn="ctr">
              <a:lnSpc>
                <a:spcPct val="100000"/>
              </a:lnSpc>
              <a:spcBef>
                <a:spcPts val="0"/>
              </a:spcBef>
              <a:spcAft>
                <a:spcPts val="0"/>
              </a:spcAft>
              <a:buClr>
                <a:srgbClr val="000000"/>
              </a:buClr>
              <a:buSzPts val="1200"/>
              <a:buFont typeface="Arial"/>
              <a:buNone/>
            </a:pPr>
            <a:r>
              <a:rPr b="1" lang="en-CA" sz="2200">
                <a:latin typeface="Tahoma"/>
                <a:ea typeface="Tahoma"/>
                <a:cs typeface="Tahoma"/>
                <a:sym typeface="Tahoma"/>
              </a:rPr>
              <a:t>Personnes en situation de handicap</a:t>
            </a:r>
            <a:endParaRPr b="1" sz="2200">
              <a:latin typeface="Tahoma"/>
              <a:ea typeface="Tahoma"/>
              <a:cs typeface="Tahoma"/>
              <a:sym typeface="Tahoma"/>
            </a:endParaRPr>
          </a:p>
          <a:p>
            <a:pPr indent="0" lvl="0" marL="0" marR="0" rtl="0" algn="l">
              <a:lnSpc>
                <a:spcPct val="100000"/>
              </a:lnSpc>
              <a:spcBef>
                <a:spcPts val="0"/>
              </a:spcBef>
              <a:spcAft>
                <a:spcPts val="0"/>
              </a:spcAft>
              <a:buClr>
                <a:srgbClr val="000000"/>
              </a:buClr>
              <a:buSzPts val="1200"/>
              <a:buFont typeface="Arial"/>
              <a:buNone/>
            </a:pPr>
            <a:r>
              <a:t/>
            </a:r>
            <a:endParaRPr b="1" sz="2200">
              <a:latin typeface="Tahoma"/>
              <a:ea typeface="Tahoma"/>
              <a:cs typeface="Tahoma"/>
              <a:sym typeface="Tahoma"/>
            </a:endParaRPr>
          </a:p>
        </p:txBody>
      </p:sp>
      <p:sp>
        <p:nvSpPr>
          <p:cNvPr id="92" name="Google Shape;92;p14"/>
          <p:cNvSpPr txBox="1"/>
          <p:nvPr/>
        </p:nvSpPr>
        <p:spPr>
          <a:xfrm>
            <a:off x="5120504" y="4940451"/>
            <a:ext cx="2338500" cy="6693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CA" sz="2900" u="none" cap="none" strike="noStrike">
                <a:solidFill>
                  <a:srgbClr val="000000"/>
                </a:solidFill>
                <a:latin typeface="Tahoma"/>
                <a:ea typeface="Tahoma"/>
                <a:cs typeface="Tahoma"/>
                <a:sym typeface="Tahoma"/>
              </a:rPr>
              <a:t>SOCI</a:t>
            </a:r>
            <a:r>
              <a:rPr b="1" lang="en-CA" sz="2900">
                <a:latin typeface="Tahoma"/>
                <a:ea typeface="Tahoma"/>
                <a:cs typeface="Tahoma"/>
                <a:sym typeface="Tahoma"/>
              </a:rPr>
              <a:t>É</a:t>
            </a:r>
            <a:r>
              <a:rPr b="1" i="0" lang="en-CA" sz="2900" u="none" cap="none" strike="noStrike">
                <a:solidFill>
                  <a:srgbClr val="000000"/>
                </a:solidFill>
                <a:latin typeface="Tahoma"/>
                <a:ea typeface="Tahoma"/>
                <a:cs typeface="Tahoma"/>
                <a:sym typeface="Tahoma"/>
              </a:rPr>
              <a:t>T</a:t>
            </a:r>
            <a:r>
              <a:rPr b="1" lang="en-CA" sz="2900">
                <a:latin typeface="Tahoma"/>
                <a:ea typeface="Tahoma"/>
                <a:cs typeface="Tahoma"/>
                <a:sym typeface="Tahoma"/>
              </a:rPr>
              <a:t>É</a:t>
            </a:r>
            <a:endParaRPr b="0" i="0" sz="2900" u="none" cap="none" strike="noStrike">
              <a:solidFill>
                <a:srgbClr val="000000"/>
              </a:solidFill>
              <a:latin typeface="Tahoma"/>
              <a:ea typeface="Tahoma"/>
              <a:cs typeface="Tahoma"/>
              <a:sym typeface="Tahoma"/>
            </a:endParaRPr>
          </a:p>
        </p:txBody>
      </p:sp>
      <p:sp>
        <p:nvSpPr>
          <p:cNvPr id="93" name="Google Shape;93;p14"/>
          <p:cNvSpPr txBox="1"/>
          <p:nvPr/>
        </p:nvSpPr>
        <p:spPr>
          <a:xfrm>
            <a:off x="2103625" y="10076675"/>
            <a:ext cx="9144000" cy="1293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n-CA" sz="2600"/>
              <a:t>Les activités se concentrent sur l’inclusion, reconnaissant explicitement que les personnes en situation de handicap font partie intégrante de la société.</a:t>
            </a:r>
            <a:endParaRPr sz="2600"/>
          </a:p>
        </p:txBody>
      </p:sp>
      <p:sp>
        <p:nvSpPr>
          <p:cNvPr id="94" name="Google Shape;94;p14"/>
          <p:cNvSpPr txBox="1"/>
          <p:nvPr/>
        </p:nvSpPr>
        <p:spPr>
          <a:xfrm>
            <a:off x="845100" y="11937375"/>
            <a:ext cx="3201900" cy="339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CA"/>
              <a:t>Source: Coe et Wapling, 2010   </a:t>
            </a:r>
            <a:endParaRPr>
              <a:solidFill>
                <a:srgbClr val="888888"/>
              </a:solidFill>
            </a:endParaRPr>
          </a:p>
        </p:txBody>
      </p:sp>
      <p:sp>
        <p:nvSpPr>
          <p:cNvPr id="95" name="Google Shape;95;p14"/>
          <p:cNvSpPr txBox="1"/>
          <p:nvPr/>
        </p:nvSpPr>
        <p:spPr>
          <a:xfrm>
            <a:off x="0" y="810000"/>
            <a:ext cx="23100000" cy="1343400"/>
          </a:xfrm>
          <a:prstGeom prst="rect">
            <a:avLst/>
          </a:prstGeom>
          <a:solidFill>
            <a:srgbClr val="4F1337"/>
          </a:solidFill>
          <a:ln>
            <a:noFill/>
          </a:ln>
        </p:spPr>
        <p:txBody>
          <a:bodyPr anchorCtr="0" anchor="ctr" bIns="50800" lIns="158400" spcFirstLastPara="1" rIns="50800" wrap="square" tIns="50800">
            <a:noAutofit/>
          </a:bodyPr>
          <a:lstStyle/>
          <a:p>
            <a:pPr indent="0" lvl="0" marL="0" marR="0" rtl="0" algn="l">
              <a:lnSpc>
                <a:spcPct val="100000"/>
              </a:lnSpc>
              <a:spcBef>
                <a:spcPts val="0"/>
              </a:spcBef>
              <a:spcAft>
                <a:spcPts val="0"/>
              </a:spcAft>
              <a:buClr>
                <a:srgbClr val="000000"/>
              </a:buClr>
              <a:buSzPts val="7200"/>
              <a:buFont typeface="Arial"/>
              <a:buNone/>
            </a:pPr>
            <a:r>
              <a:rPr b="1" lang="en-CA" sz="5600">
                <a:solidFill>
                  <a:schemeClr val="lt1"/>
                </a:solidFill>
              </a:rPr>
              <a:t>Modèle social (droits de la personne et renforcement du pouvoir)</a:t>
            </a:r>
            <a:endParaRPr b="1" sz="56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anWaCH Theme - Leaves">
  <a:themeElements>
    <a:clrScheme name="CanWaCH Colour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5015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