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2"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Lst>
  <p:sldSz cy="13716000" cx="24384000"/>
  <p:notesSz cx="6858000" cy="9144000"/>
  <p:embeddedFontLst>
    <p:embeddedFont>
      <p:font typeface="Proxima Nova"/>
      <p:regular r:id="rId40"/>
      <p:bold r:id="rId41"/>
      <p:italic r:id="rId42"/>
      <p:boldItalic r:id="rId43"/>
    </p:embeddedFont>
    <p:embeddedFont>
      <p:font typeface="Tahoma"/>
      <p:regular r:id="rId44"/>
      <p:bold r:id="rId45"/>
    </p:embeddedFont>
    <p:embeddedFont>
      <p:font typeface="Helvetica Neue"/>
      <p:regular r:id="rId46"/>
      <p:bold r:id="rId47"/>
      <p:italic r:id="rId48"/>
      <p:boldItalic r:id="rId4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54E700D3-9731-4F9A-A44A-384E1245D0FA}">
  <a:tblStyle styleId="{54E700D3-9731-4F9A-A44A-384E1245D0FA}"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A0228E6B-64B8-4AE6-98CA-E7EF1B026DE9}" styleName="Table_1">
    <a:wholeTbl>
      <a:tcTxStyle b="off" i="off">
        <a:font>
          <a:latin typeface="Calibri"/>
          <a:ea typeface="Calibri"/>
          <a:cs typeface="Calibri"/>
        </a:font>
        <a:srgbClr val="000000"/>
      </a:tcTxStyle>
      <a:tcStyle>
        <a:tcBdr>
          <a:left>
            <a:ln cap="flat" cmpd="sng" w="12700">
              <a:solidFill>
                <a:srgbClr val="FFFFFF"/>
              </a:solidFill>
              <a:prstDash val="solid"/>
              <a:round/>
              <a:headEnd len="sm" w="sm" type="none"/>
              <a:tailEnd len="sm" w="sm" type="none"/>
            </a:ln>
          </a:left>
          <a:right>
            <a:ln cap="flat" cmpd="sng" w="12700">
              <a:solidFill>
                <a:srgbClr val="FFFFFF"/>
              </a:solidFill>
              <a:prstDash val="solid"/>
              <a:round/>
              <a:headEnd len="sm" w="sm" type="none"/>
              <a:tailEnd len="sm" w="sm" type="none"/>
            </a:ln>
          </a:right>
          <a:top>
            <a:ln cap="flat" cmpd="sng" w="12700">
              <a:solidFill>
                <a:srgbClr val="FFFFFF"/>
              </a:solidFill>
              <a:prstDash val="solid"/>
              <a:round/>
              <a:headEnd len="sm" w="sm" type="none"/>
              <a:tailEnd len="sm" w="sm" type="none"/>
            </a:ln>
          </a:top>
          <a:bottom>
            <a:ln cap="flat" cmpd="sng" w="12700">
              <a:solidFill>
                <a:srgbClr val="FFFFFF"/>
              </a:solidFill>
              <a:prstDash val="solid"/>
              <a:round/>
              <a:headEnd len="sm" w="sm" type="none"/>
              <a:tailEnd len="sm" w="sm" type="none"/>
            </a:ln>
          </a:bottom>
          <a:insideH>
            <a:ln cap="flat" cmpd="sng" w="12700">
              <a:solidFill>
                <a:srgbClr val="FFFFFF"/>
              </a:solidFill>
              <a:prstDash val="solid"/>
              <a:round/>
              <a:headEnd len="sm" w="sm" type="none"/>
              <a:tailEnd len="sm" w="sm" type="none"/>
            </a:ln>
          </a:insideH>
          <a:insideV>
            <a:ln cap="flat" cmpd="sng" w="12700">
              <a:solidFill>
                <a:srgbClr val="FFFFFF"/>
              </a:solidFill>
              <a:prstDash val="solid"/>
              <a:round/>
              <a:headEnd len="sm" w="sm" type="none"/>
              <a:tailEnd len="sm" w="sm" type="none"/>
            </a:ln>
          </a:insideV>
        </a:tcBdr>
        <a:fill>
          <a:solidFill>
            <a:srgbClr val="F0F0F0"/>
          </a:solidFill>
        </a:fill>
      </a:tcStyle>
    </a:wholeTbl>
    <a:band1H>
      <a:tcTxStyle/>
      <a:tcStyle>
        <a:fill>
          <a:solidFill>
            <a:srgbClr val="E0E0E0"/>
          </a:solidFill>
        </a:fill>
      </a:tcStyle>
    </a:band1H>
    <a:band2H>
      <a:tcTxStyle/>
    </a:band2H>
    <a:band1V>
      <a:tcTxStyle/>
      <a:tcStyle>
        <a:fill>
          <a:solidFill>
            <a:srgbClr val="E0E0E0"/>
          </a:solidFill>
        </a:fill>
      </a:tcStyle>
    </a:band1V>
    <a:band2V>
      <a:tcTxStyle/>
    </a:band2V>
    <a:lastCol>
      <a:tcTxStyle b="on" i="off">
        <a:font>
          <a:latin typeface="Calibri"/>
          <a:ea typeface="Calibri"/>
          <a:cs typeface="Calibri"/>
        </a:font>
        <a:srgbClr val="FFFFFF"/>
      </a:tcTxStyle>
      <a:tcStyle>
        <a:fill>
          <a:solidFill>
            <a:srgbClr val="A5A5A5"/>
          </a:solidFill>
        </a:fill>
      </a:tcStyle>
    </a:lastCol>
    <a:firstCol>
      <a:tcTxStyle b="on" i="off">
        <a:font>
          <a:latin typeface="Calibri"/>
          <a:ea typeface="Calibri"/>
          <a:cs typeface="Calibri"/>
        </a:font>
        <a:srgbClr val="FFFFFF"/>
      </a:tcTxStyle>
      <a:tcStyle>
        <a:fill>
          <a:solidFill>
            <a:srgbClr val="A5A5A5"/>
          </a:solidFill>
        </a:fill>
      </a:tcStyle>
    </a:firstCol>
    <a:lastRow>
      <a:tcTxStyle b="on" i="off">
        <a:font>
          <a:latin typeface="Calibri"/>
          <a:ea typeface="Calibri"/>
          <a:cs typeface="Calibri"/>
        </a:font>
        <a:srgbClr val="FFFFFF"/>
      </a:tcTxStyle>
      <a:tcStyle>
        <a:tcBdr>
          <a:top>
            <a:ln cap="flat" cmpd="sng" w="38100">
              <a:solidFill>
                <a:srgbClr val="FFFFFF"/>
              </a:solidFill>
              <a:prstDash val="solid"/>
              <a:round/>
              <a:headEnd len="sm" w="sm" type="none"/>
              <a:tailEnd len="sm" w="sm" type="none"/>
            </a:ln>
          </a:top>
        </a:tcBdr>
        <a:fill>
          <a:solidFill>
            <a:srgbClr val="A5A5A5"/>
          </a:solidFill>
        </a:fill>
      </a:tcStyle>
    </a:lastRow>
    <a:seCell>
      <a:tcTxStyle/>
    </a:seCell>
    <a:swCell>
      <a:tcTxStyle/>
    </a:swCell>
    <a:firstRow>
      <a:tcTxStyle b="on" i="off">
        <a:font>
          <a:latin typeface="Calibri"/>
          <a:ea typeface="Calibri"/>
          <a:cs typeface="Calibri"/>
        </a:font>
        <a:srgbClr val="FFFFFF"/>
      </a:tcTxStyle>
      <a:tcStyle>
        <a:tcBdr>
          <a:bottom>
            <a:ln cap="flat" cmpd="sng" w="38100">
              <a:solidFill>
                <a:srgbClr val="FFFFFF"/>
              </a:solidFill>
              <a:prstDash val="solid"/>
              <a:round/>
              <a:headEnd len="sm" w="sm" type="none"/>
              <a:tailEnd len="sm" w="sm" type="none"/>
            </a:ln>
          </a:bottom>
        </a:tcBdr>
        <a:fill>
          <a:solidFill>
            <a:srgbClr val="A5A5A5"/>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font" Target="fonts/ProximaNova-regular.fntdata"/><Relationship Id="rId42" Type="http://schemas.openxmlformats.org/officeDocument/2006/relationships/font" Target="fonts/ProximaNova-italic.fntdata"/><Relationship Id="rId41" Type="http://schemas.openxmlformats.org/officeDocument/2006/relationships/font" Target="fonts/ProximaNova-bold.fntdata"/><Relationship Id="rId44" Type="http://schemas.openxmlformats.org/officeDocument/2006/relationships/font" Target="fonts/Tahoma-regular.fntdata"/><Relationship Id="rId43" Type="http://schemas.openxmlformats.org/officeDocument/2006/relationships/font" Target="fonts/ProximaNova-boldItalic.fntdata"/><Relationship Id="rId46" Type="http://schemas.openxmlformats.org/officeDocument/2006/relationships/font" Target="fonts/HelveticaNeue-regular.fntdata"/><Relationship Id="rId45" Type="http://schemas.openxmlformats.org/officeDocument/2006/relationships/font" Target="fonts/Tahoma-bold.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font" Target="fonts/HelveticaNeue-italic.fntdata"/><Relationship Id="rId47" Type="http://schemas.openxmlformats.org/officeDocument/2006/relationships/font" Target="fonts/HelveticaNeue-bold.fntdata"/><Relationship Id="rId49" Type="http://schemas.openxmlformats.org/officeDocument/2006/relationships/font" Target="fonts/HelveticaNeue-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 name="Google Shape;4;n"/>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17999"/>
              </a:lnSpc>
              <a:spcBef>
                <a:spcPts val="0"/>
              </a:spcBef>
              <a:spcAft>
                <a:spcPts val="0"/>
              </a:spcAft>
              <a:buClr>
                <a:srgbClr val="000000"/>
              </a:buClr>
              <a:buSzPts val="1400"/>
              <a:buFont typeface="Arial"/>
              <a:buNone/>
              <a:defRPr b="0" i="0" sz="2200" u="none" cap="none" strike="noStrike">
                <a:solidFill>
                  <a:srgbClr val="000000"/>
                </a:solidFill>
                <a:latin typeface="Helvetica Neue"/>
                <a:ea typeface="Helvetica Neue"/>
                <a:cs typeface="Helvetica Neue"/>
                <a:sym typeface="Helvetica Neue"/>
              </a:defRPr>
            </a:lvl1pPr>
            <a:lvl2pPr indent="-228600" lvl="1" marL="914400" marR="0" rtl="0" algn="l">
              <a:lnSpc>
                <a:spcPct val="117999"/>
              </a:lnSpc>
              <a:spcBef>
                <a:spcPts val="0"/>
              </a:spcBef>
              <a:spcAft>
                <a:spcPts val="0"/>
              </a:spcAft>
              <a:buClr>
                <a:srgbClr val="000000"/>
              </a:buClr>
              <a:buSzPts val="1400"/>
              <a:buFont typeface="Arial"/>
              <a:buNone/>
              <a:defRPr b="0" i="0" sz="2200" u="none" cap="none" strike="noStrike">
                <a:solidFill>
                  <a:srgbClr val="000000"/>
                </a:solidFill>
                <a:latin typeface="Helvetica Neue"/>
                <a:ea typeface="Helvetica Neue"/>
                <a:cs typeface="Helvetica Neue"/>
                <a:sym typeface="Helvetica Neue"/>
              </a:defRPr>
            </a:lvl2pPr>
            <a:lvl3pPr indent="-228600" lvl="2" marL="1371600" marR="0" rtl="0" algn="l">
              <a:lnSpc>
                <a:spcPct val="117999"/>
              </a:lnSpc>
              <a:spcBef>
                <a:spcPts val="0"/>
              </a:spcBef>
              <a:spcAft>
                <a:spcPts val="0"/>
              </a:spcAft>
              <a:buClr>
                <a:srgbClr val="000000"/>
              </a:buClr>
              <a:buSzPts val="1400"/>
              <a:buFont typeface="Arial"/>
              <a:buNone/>
              <a:defRPr b="0" i="0" sz="2200" u="none" cap="none" strike="noStrike">
                <a:solidFill>
                  <a:srgbClr val="000000"/>
                </a:solidFill>
                <a:latin typeface="Helvetica Neue"/>
                <a:ea typeface="Helvetica Neue"/>
                <a:cs typeface="Helvetica Neue"/>
                <a:sym typeface="Helvetica Neue"/>
              </a:defRPr>
            </a:lvl3pPr>
            <a:lvl4pPr indent="-228600" lvl="3" marL="1828800" marR="0" rtl="0" algn="l">
              <a:lnSpc>
                <a:spcPct val="117999"/>
              </a:lnSpc>
              <a:spcBef>
                <a:spcPts val="0"/>
              </a:spcBef>
              <a:spcAft>
                <a:spcPts val="0"/>
              </a:spcAft>
              <a:buClr>
                <a:srgbClr val="000000"/>
              </a:buClr>
              <a:buSzPts val="1400"/>
              <a:buFont typeface="Arial"/>
              <a:buNone/>
              <a:defRPr b="0" i="0" sz="2200" u="none" cap="none" strike="noStrike">
                <a:solidFill>
                  <a:srgbClr val="000000"/>
                </a:solidFill>
                <a:latin typeface="Helvetica Neue"/>
                <a:ea typeface="Helvetica Neue"/>
                <a:cs typeface="Helvetica Neue"/>
                <a:sym typeface="Helvetica Neue"/>
              </a:defRPr>
            </a:lvl4pPr>
            <a:lvl5pPr indent="-228600" lvl="4" marL="2286000" marR="0" rtl="0" algn="l">
              <a:lnSpc>
                <a:spcPct val="117999"/>
              </a:lnSpc>
              <a:spcBef>
                <a:spcPts val="0"/>
              </a:spcBef>
              <a:spcAft>
                <a:spcPts val="0"/>
              </a:spcAft>
              <a:buClr>
                <a:srgbClr val="000000"/>
              </a:buClr>
              <a:buSzPts val="1400"/>
              <a:buFont typeface="Arial"/>
              <a:buNone/>
              <a:defRPr b="0" i="0" sz="2200" u="none" cap="none" strike="noStrike">
                <a:solidFill>
                  <a:srgbClr val="000000"/>
                </a:solidFill>
                <a:latin typeface="Helvetica Neue"/>
                <a:ea typeface="Helvetica Neue"/>
                <a:cs typeface="Helvetica Neue"/>
                <a:sym typeface="Helvetica Neue"/>
              </a:defRPr>
            </a:lvl5pPr>
            <a:lvl6pPr indent="-228600" lvl="5" marL="2743200" marR="0" rtl="0" algn="l">
              <a:lnSpc>
                <a:spcPct val="117999"/>
              </a:lnSpc>
              <a:spcBef>
                <a:spcPts val="0"/>
              </a:spcBef>
              <a:spcAft>
                <a:spcPts val="0"/>
              </a:spcAft>
              <a:buClr>
                <a:srgbClr val="000000"/>
              </a:buClr>
              <a:buSzPts val="1400"/>
              <a:buFont typeface="Arial"/>
              <a:buNone/>
              <a:defRPr b="0" i="0" sz="2200" u="none" cap="none" strike="noStrike">
                <a:solidFill>
                  <a:srgbClr val="000000"/>
                </a:solidFill>
                <a:latin typeface="Helvetica Neue"/>
                <a:ea typeface="Helvetica Neue"/>
                <a:cs typeface="Helvetica Neue"/>
                <a:sym typeface="Helvetica Neue"/>
              </a:defRPr>
            </a:lvl6pPr>
            <a:lvl7pPr indent="-228600" lvl="6" marL="3200400" marR="0" rtl="0" algn="l">
              <a:lnSpc>
                <a:spcPct val="117999"/>
              </a:lnSpc>
              <a:spcBef>
                <a:spcPts val="0"/>
              </a:spcBef>
              <a:spcAft>
                <a:spcPts val="0"/>
              </a:spcAft>
              <a:buClr>
                <a:srgbClr val="000000"/>
              </a:buClr>
              <a:buSzPts val="1400"/>
              <a:buFont typeface="Arial"/>
              <a:buNone/>
              <a:defRPr b="0" i="0" sz="2200" u="none" cap="none" strike="noStrike">
                <a:solidFill>
                  <a:srgbClr val="000000"/>
                </a:solidFill>
                <a:latin typeface="Helvetica Neue"/>
                <a:ea typeface="Helvetica Neue"/>
                <a:cs typeface="Helvetica Neue"/>
                <a:sym typeface="Helvetica Neue"/>
              </a:defRPr>
            </a:lvl7pPr>
            <a:lvl8pPr indent="-228600" lvl="7" marL="3657600" marR="0" rtl="0" algn="l">
              <a:lnSpc>
                <a:spcPct val="117999"/>
              </a:lnSpc>
              <a:spcBef>
                <a:spcPts val="0"/>
              </a:spcBef>
              <a:spcAft>
                <a:spcPts val="0"/>
              </a:spcAft>
              <a:buClr>
                <a:srgbClr val="000000"/>
              </a:buClr>
              <a:buSzPts val="1400"/>
              <a:buFont typeface="Arial"/>
              <a:buNone/>
              <a:defRPr b="0" i="0" sz="2200" u="none" cap="none" strike="noStrike">
                <a:solidFill>
                  <a:srgbClr val="000000"/>
                </a:solidFill>
                <a:latin typeface="Helvetica Neue"/>
                <a:ea typeface="Helvetica Neue"/>
                <a:cs typeface="Helvetica Neue"/>
                <a:sym typeface="Helvetica Neue"/>
              </a:defRPr>
            </a:lvl8pPr>
            <a:lvl9pPr indent="-228600" lvl="8" marL="4114800" marR="0" rtl="0" algn="l">
              <a:lnSpc>
                <a:spcPct val="117999"/>
              </a:lnSpc>
              <a:spcBef>
                <a:spcPts val="0"/>
              </a:spcBef>
              <a:spcAft>
                <a:spcPts val="0"/>
              </a:spcAft>
              <a:buClr>
                <a:srgbClr val="000000"/>
              </a:buClr>
              <a:buSzPts val="1400"/>
              <a:buFont typeface="Arial"/>
              <a:buNone/>
              <a:defRPr b="0" i="0" sz="2200" u="none" cap="none" strike="noStrike">
                <a:solidFill>
                  <a:srgbClr val="000000"/>
                </a:solidFill>
                <a:latin typeface="Helvetica Neue"/>
                <a:ea typeface="Helvetica Neue"/>
                <a:cs typeface="Helvetica Neue"/>
                <a:sym typeface="Helvetica Neue"/>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 name="Shape 17"/>
        <p:cNvGrpSpPr/>
        <p:nvPr/>
      </p:nvGrpSpPr>
      <p:grpSpPr>
        <a:xfrm>
          <a:off x="0" y="0"/>
          <a:ext cx="0" cy="0"/>
          <a:chOff x="0" y="0"/>
          <a:chExt cx="0" cy="0"/>
        </a:xfrm>
      </p:grpSpPr>
      <p:sp>
        <p:nvSpPr>
          <p:cNvPr id="18" name="Google Shape;18;p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 name="Google Shape;19;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g36e00c0b460_0_1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4" name="Google Shape;74;g36e00c0b460_0_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373dbd68df8_0_2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373dbd68df8_0_2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36e00c0b460_0_2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0" name="Google Shape;100;g36e00c0b460_0_2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37486ecb209_0_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7" name="Google Shape;107;g37486ecb209_0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37486ecb209_0_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37486ecb209_0_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37486ecb209_0_1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9" name="Google Shape;119;g37486ecb209_0_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37486ecb209_0_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37486ecb209_0_2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36e00c0b460_0_27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6" name="Google Shape;136;g36e00c0b460_0_27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36e00c0b460_0_28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2" name="Google Shape;142;g36e00c0b460_0_28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36e00c0b460_0_29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1" name="Google Shape;151;g36e00c0b460_0_29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 name="Shape 23"/>
        <p:cNvGrpSpPr/>
        <p:nvPr/>
      </p:nvGrpSpPr>
      <p:grpSpPr>
        <a:xfrm>
          <a:off x="0" y="0"/>
          <a:ext cx="0" cy="0"/>
          <a:chOff x="0" y="0"/>
          <a:chExt cx="0" cy="0"/>
        </a:xfrm>
      </p:grpSpPr>
      <p:sp>
        <p:nvSpPr>
          <p:cNvPr id="24" name="Google Shape;24;p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 name="Google Shape;25;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36e00c0b460_0_119: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6" name="Google Shape;156;g36e00c0b460_0_1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37486ecb209_0_3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4" name="Google Shape;164;g37486ecb209_0_3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37486ecb209_0_39: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1" name="Google Shape;171;g37486ecb209_0_3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g3a3c8338ff2_0_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81" name="Google Shape;181;g3a3c8338ff2_0_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g37486ecb209_0_5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8" name="Google Shape;188;g37486ecb209_0_5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g37486ecb209_0_6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6" name="Google Shape;196;g37486ecb209_0_6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g37486ecb209_0_7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2" name="Google Shape;202;g37486ecb209_0_7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g37486ecb209_0_7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9" name="Google Shape;209;g37486ecb209_0_7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g37486ecb209_0_8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5" name="Google Shape;215;g37486ecb209_0_8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g37486ecb209_0_9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2" name="Google Shape;222;g37486ecb209_0_9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 name="Shape 29"/>
        <p:cNvGrpSpPr/>
        <p:nvPr/>
      </p:nvGrpSpPr>
      <p:grpSpPr>
        <a:xfrm>
          <a:off x="0" y="0"/>
          <a:ext cx="0" cy="0"/>
          <a:chOff x="0" y="0"/>
          <a:chExt cx="0" cy="0"/>
        </a:xfrm>
      </p:grpSpPr>
      <p:sp>
        <p:nvSpPr>
          <p:cNvPr id="30" name="Google Shape;30;g36e00c0b460_0_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 name="Google Shape;31;g36e00c0b460_0_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g3a3c8338ff2_0_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0" name="Google Shape;230;g3a3c8338ff2_0_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g37486ecb209_0_10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8" name="Google Shape;238;g37486ecb209_0_10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g3a3c8338ff2_0_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44" name="Google Shape;244;g3a3c8338ff2_0_1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g37486ecb209_0_11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1" name="Google Shape;251;g37486ecb209_0_1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g37486ecb209_0_12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8" name="Google Shape;258;g37486ecb209_0_1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 name="Shape 36"/>
        <p:cNvGrpSpPr/>
        <p:nvPr/>
      </p:nvGrpSpPr>
      <p:grpSpPr>
        <a:xfrm>
          <a:off x="0" y="0"/>
          <a:ext cx="0" cy="0"/>
          <a:chOff x="0" y="0"/>
          <a:chExt cx="0" cy="0"/>
        </a:xfrm>
      </p:grpSpPr>
      <p:sp>
        <p:nvSpPr>
          <p:cNvPr id="37" name="Google Shape;37;g36e00c0b460_0_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 name="Google Shape;38;g36e00c0b460_0_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 name="Shape 42"/>
        <p:cNvGrpSpPr/>
        <p:nvPr/>
      </p:nvGrpSpPr>
      <p:grpSpPr>
        <a:xfrm>
          <a:off x="0" y="0"/>
          <a:ext cx="0" cy="0"/>
          <a:chOff x="0" y="0"/>
          <a:chExt cx="0" cy="0"/>
        </a:xfrm>
      </p:grpSpPr>
      <p:sp>
        <p:nvSpPr>
          <p:cNvPr id="43" name="Google Shape;43;g373dbd68df8_0_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 name="Google Shape;44;g373dbd68df8_0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 name="Shape 48"/>
        <p:cNvGrpSpPr/>
        <p:nvPr/>
      </p:nvGrpSpPr>
      <p:grpSpPr>
        <a:xfrm>
          <a:off x="0" y="0"/>
          <a:ext cx="0" cy="0"/>
          <a:chOff x="0" y="0"/>
          <a:chExt cx="0" cy="0"/>
        </a:xfrm>
      </p:grpSpPr>
      <p:sp>
        <p:nvSpPr>
          <p:cNvPr id="49" name="Google Shape;49;g373dbd68df8_0_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 name="Google Shape;50;g373dbd68df8_0_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 name="Shape 54"/>
        <p:cNvGrpSpPr/>
        <p:nvPr/>
      </p:nvGrpSpPr>
      <p:grpSpPr>
        <a:xfrm>
          <a:off x="0" y="0"/>
          <a:ext cx="0" cy="0"/>
          <a:chOff x="0" y="0"/>
          <a:chExt cx="0" cy="0"/>
        </a:xfrm>
      </p:grpSpPr>
      <p:sp>
        <p:nvSpPr>
          <p:cNvPr id="55" name="Google Shape;55;g373dbd68df8_0_1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6" name="Google Shape;56;g373dbd68df8_0_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 name="Shape 60"/>
        <p:cNvGrpSpPr/>
        <p:nvPr/>
      </p:nvGrpSpPr>
      <p:grpSpPr>
        <a:xfrm>
          <a:off x="0" y="0"/>
          <a:ext cx="0" cy="0"/>
          <a:chOff x="0" y="0"/>
          <a:chExt cx="0" cy="0"/>
        </a:xfrm>
      </p:grpSpPr>
      <p:sp>
        <p:nvSpPr>
          <p:cNvPr id="61" name="Google Shape;61;g373dbd68df8_0_1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2" name="Google Shape;62;g373dbd68df8_0_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g373dbd68df8_0_2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8" name="Google Shape;68;g373dbd68df8_0_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Page">
  <p:cSld name="Title Page Leaf">
    <p:bg>
      <p:bgPr>
        <a:blipFill>
          <a:blip r:embed="rId2">
            <a:alphaModFix/>
          </a:blip>
          <a:stretch>
            <a:fillRect/>
          </a:stretch>
        </a:blipFill>
      </p:bgPr>
    </p:bg>
    <p:spTree>
      <p:nvGrpSpPr>
        <p:cNvPr id="8" name="Shape 8"/>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esentation Page">
  <p:cSld name="Presentation Page Leaf">
    <p:bg>
      <p:bgPr>
        <a:blipFill>
          <a:blip r:embed="rId2">
            <a:alphaModFix/>
          </a:blip>
          <a:stretch>
            <a:fillRect/>
          </a:stretch>
        </a:blipFill>
      </p:bgPr>
    </p:bg>
    <p:spTree>
      <p:nvGrpSpPr>
        <p:cNvPr id="9" name="Shape 9"/>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 You Page">
  <p:cSld name="1_Thank You Page">
    <p:bg>
      <p:bgPr>
        <a:blipFill>
          <a:blip r:embed="rId2">
            <a:alphaModFix/>
          </a:blip>
          <a:stretch>
            <a:fillRect/>
          </a:stretch>
        </a:blipFill>
      </p:bgPr>
    </p:bg>
    <p:spTree>
      <p:nvGrpSpPr>
        <p:cNvPr id="10" name="Shape 10"/>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1" name="Shape 11"/>
        <p:cNvGrpSpPr/>
        <p:nvPr/>
      </p:nvGrpSpPr>
      <p:grpSpPr>
        <a:xfrm>
          <a:off x="0" y="0"/>
          <a:ext cx="0" cy="0"/>
          <a:chOff x="0" y="0"/>
          <a:chExt cx="0" cy="0"/>
        </a:xfrm>
      </p:grpSpPr>
      <p:sp>
        <p:nvSpPr>
          <p:cNvPr id="12" name="Google Shape;12;p5"/>
          <p:cNvSpPr txBox="1"/>
          <p:nvPr>
            <p:ph type="title"/>
          </p:nvPr>
        </p:nvSpPr>
        <p:spPr>
          <a:xfrm>
            <a:off x="1219200" y="549276"/>
            <a:ext cx="21945600" cy="2286300"/>
          </a:xfrm>
          <a:prstGeom prst="rect">
            <a:avLst/>
          </a:prstGeom>
          <a:noFill/>
          <a:ln>
            <a:noFill/>
          </a:ln>
        </p:spPr>
        <p:txBody>
          <a:bodyPr anchorCtr="0" anchor="ctr" bIns="182875" lIns="182875" spcFirstLastPara="1" rIns="182875" wrap="square" tIns="182875">
            <a:noAutofit/>
          </a:bodyPr>
          <a:lstStyle>
            <a:lvl1pPr lvl="0" marR="0" rtl="0" algn="ctr">
              <a:lnSpc>
                <a:spcPct val="100000"/>
              </a:lnSpc>
              <a:spcBef>
                <a:spcPts val="0"/>
              </a:spcBef>
              <a:spcAft>
                <a:spcPts val="0"/>
              </a:spcAft>
              <a:buClr>
                <a:schemeClr val="dk1"/>
              </a:buClr>
              <a:buSzPts val="2900"/>
              <a:buFont typeface="Calibri"/>
              <a:buNone/>
              <a:defRPr b="0" i="0" sz="8800" u="none" cap="none" strike="noStrike">
                <a:solidFill>
                  <a:schemeClr val="dk1"/>
                </a:solidFill>
                <a:latin typeface="Calibri"/>
                <a:ea typeface="Calibri"/>
                <a:cs typeface="Calibri"/>
                <a:sym typeface="Calibri"/>
              </a:defRPr>
            </a:lvl1pPr>
            <a:lvl2pPr lvl="1" rtl="0" algn="l">
              <a:lnSpc>
                <a:spcPct val="100000"/>
              </a:lnSpc>
              <a:spcBef>
                <a:spcPts val="0"/>
              </a:spcBef>
              <a:spcAft>
                <a:spcPts val="0"/>
              </a:spcAft>
              <a:buSzPts val="2900"/>
              <a:buNone/>
              <a:defRPr sz="3700"/>
            </a:lvl2pPr>
            <a:lvl3pPr lvl="2" rtl="0" algn="l">
              <a:lnSpc>
                <a:spcPct val="100000"/>
              </a:lnSpc>
              <a:spcBef>
                <a:spcPts val="0"/>
              </a:spcBef>
              <a:spcAft>
                <a:spcPts val="0"/>
              </a:spcAft>
              <a:buSzPts val="2900"/>
              <a:buNone/>
              <a:defRPr sz="3700"/>
            </a:lvl3pPr>
            <a:lvl4pPr lvl="3" rtl="0" algn="l">
              <a:lnSpc>
                <a:spcPct val="100000"/>
              </a:lnSpc>
              <a:spcBef>
                <a:spcPts val="0"/>
              </a:spcBef>
              <a:spcAft>
                <a:spcPts val="0"/>
              </a:spcAft>
              <a:buSzPts val="2900"/>
              <a:buNone/>
              <a:defRPr sz="3700"/>
            </a:lvl4pPr>
            <a:lvl5pPr lvl="4" rtl="0" algn="l">
              <a:lnSpc>
                <a:spcPct val="100000"/>
              </a:lnSpc>
              <a:spcBef>
                <a:spcPts val="0"/>
              </a:spcBef>
              <a:spcAft>
                <a:spcPts val="0"/>
              </a:spcAft>
              <a:buSzPts val="2900"/>
              <a:buNone/>
              <a:defRPr sz="3700"/>
            </a:lvl5pPr>
            <a:lvl6pPr lvl="5" rtl="0" algn="l">
              <a:lnSpc>
                <a:spcPct val="100000"/>
              </a:lnSpc>
              <a:spcBef>
                <a:spcPts val="0"/>
              </a:spcBef>
              <a:spcAft>
                <a:spcPts val="0"/>
              </a:spcAft>
              <a:buSzPts val="2900"/>
              <a:buNone/>
              <a:defRPr sz="3700"/>
            </a:lvl6pPr>
            <a:lvl7pPr lvl="6" rtl="0" algn="l">
              <a:lnSpc>
                <a:spcPct val="100000"/>
              </a:lnSpc>
              <a:spcBef>
                <a:spcPts val="0"/>
              </a:spcBef>
              <a:spcAft>
                <a:spcPts val="0"/>
              </a:spcAft>
              <a:buSzPts val="2900"/>
              <a:buNone/>
              <a:defRPr sz="3700"/>
            </a:lvl7pPr>
            <a:lvl8pPr lvl="7" rtl="0" algn="l">
              <a:lnSpc>
                <a:spcPct val="100000"/>
              </a:lnSpc>
              <a:spcBef>
                <a:spcPts val="0"/>
              </a:spcBef>
              <a:spcAft>
                <a:spcPts val="0"/>
              </a:spcAft>
              <a:buSzPts val="2900"/>
              <a:buNone/>
              <a:defRPr sz="3700"/>
            </a:lvl8pPr>
            <a:lvl9pPr lvl="8" rtl="0" algn="l">
              <a:lnSpc>
                <a:spcPct val="100000"/>
              </a:lnSpc>
              <a:spcBef>
                <a:spcPts val="0"/>
              </a:spcBef>
              <a:spcAft>
                <a:spcPts val="0"/>
              </a:spcAft>
              <a:buSzPts val="2900"/>
              <a:buNone/>
              <a:defRPr sz="3700"/>
            </a:lvl9pPr>
          </a:lstStyle>
          <a:p/>
        </p:txBody>
      </p:sp>
      <p:sp>
        <p:nvSpPr>
          <p:cNvPr id="13" name="Google Shape;13;p5"/>
          <p:cNvSpPr txBox="1"/>
          <p:nvPr>
            <p:ph idx="1" type="body"/>
          </p:nvPr>
        </p:nvSpPr>
        <p:spPr>
          <a:xfrm>
            <a:off x="1219200" y="3200400"/>
            <a:ext cx="21945600" cy="9051900"/>
          </a:xfrm>
          <a:prstGeom prst="rect">
            <a:avLst/>
          </a:prstGeom>
          <a:noFill/>
          <a:ln>
            <a:noFill/>
          </a:ln>
        </p:spPr>
        <p:txBody>
          <a:bodyPr anchorCtr="0" anchor="t" bIns="182875" lIns="182875" spcFirstLastPara="1" rIns="182875" wrap="square" tIns="182875">
            <a:noAutofit/>
          </a:bodyPr>
          <a:lstStyle>
            <a:lvl1pPr indent="-635000" lvl="0" marL="457200" marR="0" rtl="0" algn="l">
              <a:lnSpc>
                <a:spcPct val="100000"/>
              </a:lnSpc>
              <a:spcBef>
                <a:spcPts val="1300"/>
              </a:spcBef>
              <a:spcAft>
                <a:spcPts val="0"/>
              </a:spcAft>
              <a:buClr>
                <a:schemeClr val="dk1"/>
              </a:buClr>
              <a:buSzPts val="6400"/>
              <a:buFont typeface="Arial"/>
              <a:buChar char="•"/>
              <a:defRPr b="0" i="0" sz="6400" u="none" cap="none" strike="noStrike">
                <a:solidFill>
                  <a:schemeClr val="dk1"/>
                </a:solidFill>
                <a:latin typeface="Calibri"/>
                <a:ea typeface="Calibri"/>
                <a:cs typeface="Calibri"/>
                <a:sym typeface="Calibri"/>
              </a:defRPr>
            </a:lvl1pPr>
            <a:lvl2pPr indent="-584200" lvl="1" marL="914400" marR="0" rtl="0" algn="l">
              <a:lnSpc>
                <a:spcPct val="100000"/>
              </a:lnSpc>
              <a:spcBef>
                <a:spcPts val="1100"/>
              </a:spcBef>
              <a:spcAft>
                <a:spcPts val="0"/>
              </a:spcAft>
              <a:buClr>
                <a:schemeClr val="dk1"/>
              </a:buClr>
              <a:buSzPts val="5600"/>
              <a:buFont typeface="Arial"/>
              <a:buChar char="–"/>
              <a:defRPr b="0" i="0" sz="5600" u="none" cap="none" strike="noStrike">
                <a:solidFill>
                  <a:schemeClr val="dk1"/>
                </a:solidFill>
                <a:latin typeface="Calibri"/>
                <a:ea typeface="Calibri"/>
                <a:cs typeface="Calibri"/>
                <a:sym typeface="Calibri"/>
              </a:defRPr>
            </a:lvl2pPr>
            <a:lvl3pPr indent="-533400" lvl="2" marL="1371600" marR="0" rtl="0" algn="l">
              <a:lnSpc>
                <a:spcPct val="100000"/>
              </a:lnSpc>
              <a:spcBef>
                <a:spcPts val="11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3pPr>
            <a:lvl4pPr indent="-482600" lvl="3" marL="1828800" marR="0" rtl="0" algn="l">
              <a:lnSpc>
                <a:spcPct val="100000"/>
              </a:lnSpc>
              <a:spcBef>
                <a:spcPts val="8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4pPr>
            <a:lvl5pPr indent="-482600" lvl="4" marL="2286000" marR="0" rtl="0" algn="l">
              <a:lnSpc>
                <a:spcPct val="100000"/>
              </a:lnSpc>
              <a:spcBef>
                <a:spcPts val="8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5pPr>
            <a:lvl6pPr indent="-482600" lvl="5" marL="2743200" marR="0" rtl="0" algn="l">
              <a:lnSpc>
                <a:spcPct val="100000"/>
              </a:lnSpc>
              <a:spcBef>
                <a:spcPts val="8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6pPr>
            <a:lvl7pPr indent="-482600" lvl="6" marL="3200400" marR="0" rtl="0" algn="l">
              <a:lnSpc>
                <a:spcPct val="100000"/>
              </a:lnSpc>
              <a:spcBef>
                <a:spcPts val="8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7pPr>
            <a:lvl8pPr indent="-482600" lvl="7" marL="3657600" marR="0" rtl="0" algn="l">
              <a:lnSpc>
                <a:spcPct val="100000"/>
              </a:lnSpc>
              <a:spcBef>
                <a:spcPts val="8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8pPr>
            <a:lvl9pPr indent="-482600" lvl="8" marL="4114800" marR="0" rtl="0" algn="l">
              <a:lnSpc>
                <a:spcPct val="100000"/>
              </a:lnSpc>
              <a:spcBef>
                <a:spcPts val="8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9pPr>
          </a:lstStyle>
          <a:p/>
        </p:txBody>
      </p:sp>
      <p:sp>
        <p:nvSpPr>
          <p:cNvPr id="14" name="Google Shape;14;p5"/>
          <p:cNvSpPr txBox="1"/>
          <p:nvPr>
            <p:ph idx="10" type="dt"/>
          </p:nvPr>
        </p:nvSpPr>
        <p:spPr>
          <a:xfrm>
            <a:off x="1219200" y="12712700"/>
            <a:ext cx="5689500" cy="730500"/>
          </a:xfrm>
          <a:prstGeom prst="rect">
            <a:avLst/>
          </a:prstGeom>
          <a:noFill/>
          <a:ln>
            <a:noFill/>
          </a:ln>
        </p:spPr>
        <p:txBody>
          <a:bodyPr anchorCtr="0" anchor="ctr" bIns="182875" lIns="182875" spcFirstLastPara="1" rIns="182875" wrap="square" tIns="182875">
            <a:noAutofit/>
          </a:bodyPr>
          <a:lstStyle>
            <a:lvl1pPr lvl="0" marR="0" rtl="0" algn="l">
              <a:lnSpc>
                <a:spcPct val="100000"/>
              </a:lnSpc>
              <a:spcBef>
                <a:spcPts val="0"/>
              </a:spcBef>
              <a:spcAft>
                <a:spcPts val="0"/>
              </a:spcAft>
              <a:buSzPts val="2900"/>
              <a:buNone/>
              <a:defRPr b="0" i="0" sz="24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SzPts val="2900"/>
              <a:buNone/>
              <a:defRPr b="0" i="0" sz="37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SzPts val="2900"/>
              <a:buNone/>
              <a:defRPr b="0" i="0" sz="37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SzPts val="2900"/>
              <a:buNone/>
              <a:defRPr b="0" i="0" sz="37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SzPts val="2900"/>
              <a:buNone/>
              <a:defRPr b="0" i="0" sz="37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SzPts val="2900"/>
              <a:buNone/>
              <a:defRPr b="0" i="0" sz="37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SzPts val="2900"/>
              <a:buNone/>
              <a:defRPr b="0" i="0" sz="37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SzPts val="2900"/>
              <a:buNone/>
              <a:defRPr b="0" i="0" sz="37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SzPts val="2900"/>
              <a:buNone/>
              <a:defRPr b="0" i="0" sz="3700" u="none" cap="none" strike="noStrike">
                <a:solidFill>
                  <a:schemeClr val="dk1"/>
                </a:solidFill>
                <a:latin typeface="Calibri"/>
                <a:ea typeface="Calibri"/>
                <a:cs typeface="Calibri"/>
                <a:sym typeface="Calibri"/>
              </a:defRPr>
            </a:lvl9pPr>
          </a:lstStyle>
          <a:p/>
        </p:txBody>
      </p:sp>
      <p:sp>
        <p:nvSpPr>
          <p:cNvPr id="15" name="Google Shape;15;p5"/>
          <p:cNvSpPr txBox="1"/>
          <p:nvPr>
            <p:ph idx="11" type="ftr"/>
          </p:nvPr>
        </p:nvSpPr>
        <p:spPr>
          <a:xfrm>
            <a:off x="8331200" y="12712700"/>
            <a:ext cx="7721700" cy="730500"/>
          </a:xfrm>
          <a:prstGeom prst="rect">
            <a:avLst/>
          </a:prstGeom>
          <a:noFill/>
          <a:ln>
            <a:noFill/>
          </a:ln>
        </p:spPr>
        <p:txBody>
          <a:bodyPr anchorCtr="0" anchor="ctr" bIns="182875" lIns="182875" spcFirstLastPara="1" rIns="182875" wrap="square" tIns="182875">
            <a:noAutofit/>
          </a:bodyPr>
          <a:lstStyle>
            <a:lvl1pPr lvl="0" marR="0" rtl="0" algn="ctr">
              <a:lnSpc>
                <a:spcPct val="100000"/>
              </a:lnSpc>
              <a:spcBef>
                <a:spcPts val="0"/>
              </a:spcBef>
              <a:spcAft>
                <a:spcPts val="0"/>
              </a:spcAft>
              <a:buSzPts val="2900"/>
              <a:buNone/>
              <a:defRPr b="0" i="0" sz="24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SzPts val="2900"/>
              <a:buNone/>
              <a:defRPr b="0" i="0" sz="37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SzPts val="2900"/>
              <a:buNone/>
              <a:defRPr b="0" i="0" sz="37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SzPts val="2900"/>
              <a:buNone/>
              <a:defRPr b="0" i="0" sz="37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SzPts val="2900"/>
              <a:buNone/>
              <a:defRPr b="0" i="0" sz="37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SzPts val="2900"/>
              <a:buNone/>
              <a:defRPr b="0" i="0" sz="37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SzPts val="2900"/>
              <a:buNone/>
              <a:defRPr b="0" i="0" sz="37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SzPts val="2900"/>
              <a:buNone/>
              <a:defRPr b="0" i="0" sz="37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SzPts val="2900"/>
              <a:buNone/>
              <a:defRPr b="0" i="0" sz="3700" u="none" cap="none" strike="noStrike">
                <a:solidFill>
                  <a:schemeClr val="dk1"/>
                </a:solidFill>
                <a:latin typeface="Calibri"/>
                <a:ea typeface="Calibri"/>
                <a:cs typeface="Calibri"/>
                <a:sym typeface="Calibri"/>
              </a:defRPr>
            </a:lvl9pPr>
          </a:lstStyle>
          <a:p/>
        </p:txBody>
      </p:sp>
      <p:sp>
        <p:nvSpPr>
          <p:cNvPr id="16" name="Google Shape;16;p5"/>
          <p:cNvSpPr txBox="1"/>
          <p:nvPr>
            <p:ph idx="12" type="sldNum"/>
          </p:nvPr>
        </p:nvSpPr>
        <p:spPr>
          <a:xfrm>
            <a:off x="17475200" y="12712700"/>
            <a:ext cx="5689500" cy="730500"/>
          </a:xfrm>
          <a:prstGeom prst="rect">
            <a:avLst/>
          </a:prstGeom>
          <a:noFill/>
          <a:ln>
            <a:noFill/>
          </a:ln>
        </p:spPr>
        <p:txBody>
          <a:bodyPr anchorCtr="0" anchor="ctr" bIns="91400" lIns="182875" spcFirstLastPara="1" rIns="182875" wrap="square" tIns="91400">
            <a:noAutofit/>
          </a:bodyPr>
          <a:lstStyle>
            <a:lvl1pPr indent="0" lvl="0" marL="0" marR="0" rtl="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pic>
        <p:nvPicPr>
          <p:cNvPr id="6" name="Google Shape;6;p1"/>
          <p:cNvPicPr preferRelativeResize="0"/>
          <p:nvPr/>
        </p:nvPicPr>
        <p:blipFill rotWithShape="1">
          <a:blip r:embed="rId1">
            <a:alphaModFix amt="14000"/>
          </a:blip>
          <a:srcRect b="0" l="0" r="0" t="0"/>
          <a:stretch/>
        </p:blipFill>
        <p:spPr>
          <a:xfrm rot="-3082432">
            <a:off x="20807265" y="8310200"/>
            <a:ext cx="4720137" cy="4720137"/>
          </a:xfrm>
          <a:prstGeom prst="rect">
            <a:avLst/>
          </a:prstGeom>
          <a:noFill/>
          <a:ln>
            <a:noFill/>
          </a:ln>
        </p:spPr>
      </p:pic>
      <p:pic>
        <p:nvPicPr>
          <p:cNvPr id="7" name="Google Shape;7;p1"/>
          <p:cNvPicPr preferRelativeResize="0"/>
          <p:nvPr/>
        </p:nvPicPr>
        <p:blipFill rotWithShape="1">
          <a:blip r:embed="rId1">
            <a:alphaModFix amt="5000"/>
          </a:blip>
          <a:srcRect b="0" l="0" r="0" t="0"/>
          <a:stretch/>
        </p:blipFill>
        <p:spPr>
          <a:xfrm>
            <a:off x="22664400" y="7284013"/>
            <a:ext cx="2634073" cy="2634072"/>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hyperlink" Target="https://www.washingtongroup-disability.com/question-sets/"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4.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hyperlink" Target="https://social.desa.un.org/issues/disability/crpd/convention-on-the-rights-of-persons-with-disabilities-crpd"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 name="Shape 20"/>
        <p:cNvGrpSpPr/>
        <p:nvPr/>
      </p:nvGrpSpPr>
      <p:grpSpPr>
        <a:xfrm>
          <a:off x="0" y="0"/>
          <a:ext cx="0" cy="0"/>
          <a:chOff x="0" y="0"/>
          <a:chExt cx="0" cy="0"/>
        </a:xfrm>
      </p:grpSpPr>
      <p:sp>
        <p:nvSpPr>
          <p:cNvPr id="21" name="Google Shape;21;p6"/>
          <p:cNvSpPr txBox="1"/>
          <p:nvPr/>
        </p:nvSpPr>
        <p:spPr>
          <a:xfrm>
            <a:off x="957000" y="4202700"/>
            <a:ext cx="22470000" cy="53106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None/>
            </a:pPr>
            <a:r>
              <a:t/>
            </a:r>
            <a:endParaRPr sz="600">
              <a:solidFill>
                <a:srgbClr val="000000"/>
              </a:solidFill>
              <a:latin typeface="Calibri"/>
              <a:ea typeface="Calibri"/>
              <a:cs typeface="Calibri"/>
              <a:sym typeface="Calibri"/>
            </a:endParaRPr>
          </a:p>
          <a:p>
            <a:pPr indent="0" lvl="0" marL="0" rtl="0" algn="ctr">
              <a:spcBef>
                <a:spcPts val="0"/>
              </a:spcBef>
              <a:spcAft>
                <a:spcPts val="0"/>
              </a:spcAft>
              <a:buNone/>
            </a:pPr>
            <a:r>
              <a:rPr b="1" lang="en-CA" sz="8200">
                <a:solidFill>
                  <a:srgbClr val="431C35"/>
                </a:solidFill>
              </a:rPr>
              <a:t>L’inclusion des femmes et des filles en situation de handicap dans les programmes de santé et d’égalité des genres</a:t>
            </a:r>
            <a:endParaRPr b="1" sz="8200">
              <a:solidFill>
                <a:srgbClr val="431C35"/>
              </a:solidFill>
            </a:endParaRPr>
          </a:p>
          <a:p>
            <a:pPr indent="0" lvl="0" marL="0" rtl="0" algn="ctr">
              <a:spcBef>
                <a:spcPts val="0"/>
              </a:spcBef>
              <a:spcAft>
                <a:spcPts val="0"/>
              </a:spcAft>
              <a:buNone/>
            </a:pPr>
            <a:r>
              <a:t/>
            </a:r>
            <a:endParaRPr b="1" sz="8200">
              <a:solidFill>
                <a:srgbClr val="431C35"/>
              </a:solidFill>
            </a:endParaRPr>
          </a:p>
          <a:p>
            <a:pPr indent="0" lvl="0" marL="0" rtl="0" algn="ctr">
              <a:lnSpc>
                <a:spcPct val="90000"/>
              </a:lnSpc>
              <a:spcBef>
                <a:spcPts val="1000"/>
              </a:spcBef>
              <a:spcAft>
                <a:spcPts val="0"/>
              </a:spcAft>
              <a:buNone/>
            </a:pPr>
            <a:r>
              <a:t/>
            </a:r>
            <a:endParaRPr sz="1800">
              <a:solidFill>
                <a:srgbClr val="000000"/>
              </a:solidFill>
            </a:endParaRPr>
          </a:p>
          <a:p>
            <a:pPr indent="0" lvl="0" marL="0" rtl="0" algn="l">
              <a:lnSpc>
                <a:spcPct val="90000"/>
              </a:lnSpc>
              <a:spcBef>
                <a:spcPts val="1000"/>
              </a:spcBef>
              <a:spcAft>
                <a:spcPts val="0"/>
              </a:spcAft>
              <a:buNone/>
            </a:pPr>
            <a:r>
              <a:t/>
            </a:r>
            <a:endParaRPr sz="600">
              <a:solidFill>
                <a:srgbClr val="000000"/>
              </a:solidFill>
            </a:endParaRPr>
          </a:p>
        </p:txBody>
      </p:sp>
      <p:sp>
        <p:nvSpPr>
          <p:cNvPr id="22" name="Google Shape;22;p6"/>
          <p:cNvSpPr txBox="1"/>
          <p:nvPr/>
        </p:nvSpPr>
        <p:spPr>
          <a:xfrm>
            <a:off x="9460975" y="9924025"/>
            <a:ext cx="4898700" cy="918900"/>
          </a:xfrm>
          <a:prstGeom prst="rect">
            <a:avLst/>
          </a:prstGeom>
          <a:noFill/>
          <a:ln>
            <a:noFill/>
          </a:ln>
        </p:spPr>
        <p:txBody>
          <a:bodyPr anchorCtr="0" anchor="t" bIns="91425" lIns="91425" spcFirstLastPara="1" rIns="91425" wrap="square" tIns="91425">
            <a:spAutoFit/>
          </a:bodyPr>
          <a:lstStyle/>
          <a:p>
            <a:pPr indent="0" lvl="0" marL="0" rtl="0" algn="ctr">
              <a:lnSpc>
                <a:spcPct val="90000"/>
              </a:lnSpc>
              <a:spcBef>
                <a:spcPts val="1000"/>
              </a:spcBef>
              <a:spcAft>
                <a:spcPts val="0"/>
              </a:spcAft>
              <a:buNone/>
            </a:pPr>
            <a:r>
              <a:rPr b="1" lang="en-CA" sz="3600">
                <a:solidFill>
                  <a:schemeClr val="dk1"/>
                </a:solidFill>
              </a:rPr>
              <a:t> </a:t>
            </a:r>
            <a:r>
              <a:rPr b="1" lang="en-CA" sz="5300">
                <a:solidFill>
                  <a:srgbClr val="993365"/>
                </a:solidFill>
              </a:rPr>
              <a:t>Webinaire 2</a:t>
            </a:r>
            <a:endParaRPr b="1" sz="4100">
              <a:solidFill>
                <a:srgbClr val="993365"/>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sp>
        <p:nvSpPr>
          <p:cNvPr id="76" name="Google Shape;76;p15"/>
          <p:cNvSpPr txBox="1"/>
          <p:nvPr/>
        </p:nvSpPr>
        <p:spPr>
          <a:xfrm>
            <a:off x="1258550" y="1823700"/>
            <a:ext cx="22188300" cy="4203600"/>
          </a:xfrm>
          <a:prstGeom prst="rect">
            <a:avLst/>
          </a:prstGeom>
          <a:no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000000"/>
              </a:buClr>
              <a:buSzPts val="7200"/>
              <a:buFont typeface="Arial"/>
              <a:buNone/>
            </a:pPr>
            <a:r>
              <a:rPr b="1" lang="en-CA" sz="10000">
                <a:solidFill>
                  <a:srgbClr val="4F1337"/>
                </a:solidFill>
              </a:rPr>
              <a:t>Piliers de l’inclusion des personnes en situation de handicap</a:t>
            </a:r>
            <a:endParaRPr b="1" sz="10000">
              <a:solidFill>
                <a:srgbClr val="4F1337"/>
              </a:solidFill>
            </a:endParaRPr>
          </a:p>
        </p:txBody>
      </p:sp>
      <p:sp>
        <p:nvSpPr>
          <p:cNvPr id="77" name="Google Shape;77;p15"/>
          <p:cNvSpPr txBox="1"/>
          <p:nvPr/>
        </p:nvSpPr>
        <p:spPr>
          <a:xfrm>
            <a:off x="2775325" y="6027300"/>
            <a:ext cx="19544700" cy="2739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CA" sz="8300"/>
              <a:t>Accessibilité, budget, données, </a:t>
            </a:r>
            <a:endParaRPr sz="8300"/>
          </a:p>
          <a:p>
            <a:pPr indent="0" lvl="0" marL="0" rtl="0" algn="ctr">
              <a:spcBef>
                <a:spcPts val="0"/>
              </a:spcBef>
              <a:spcAft>
                <a:spcPts val="0"/>
              </a:spcAft>
              <a:buNone/>
            </a:pPr>
            <a:r>
              <a:rPr lang="en-CA" sz="8300"/>
              <a:t>partenariats et participation</a:t>
            </a:r>
            <a:endParaRPr sz="83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grpSp>
        <p:nvGrpSpPr>
          <p:cNvPr id="82" name="Google Shape;82;p16"/>
          <p:cNvGrpSpPr/>
          <p:nvPr/>
        </p:nvGrpSpPr>
        <p:grpSpPr>
          <a:xfrm>
            <a:off x="1722347" y="1352937"/>
            <a:ext cx="20939298" cy="9918211"/>
            <a:chOff x="1344403" y="3355923"/>
            <a:chExt cx="13133851" cy="6605535"/>
          </a:xfrm>
        </p:grpSpPr>
        <p:sp>
          <p:nvSpPr>
            <p:cNvPr id="83" name="Google Shape;83;p16"/>
            <p:cNvSpPr/>
            <p:nvPr/>
          </p:nvSpPr>
          <p:spPr>
            <a:xfrm rot="6449933">
              <a:off x="4558214" y="2732060"/>
              <a:ext cx="3199672" cy="6147628"/>
            </a:xfrm>
            <a:prstGeom prst="trapezoid">
              <a:avLst>
                <a:gd fmla="val 38512" name="adj"/>
              </a:avLst>
            </a:prstGeom>
            <a:solidFill>
              <a:srgbClr val="FFFFFF"/>
            </a:solidFill>
            <a:ln cap="flat" cmpd="sng" w="38100">
              <a:solidFill>
                <a:srgbClr val="4472C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00">
                <a:solidFill>
                  <a:srgbClr val="000000"/>
                </a:solidFill>
                <a:latin typeface="Calibri"/>
                <a:ea typeface="Calibri"/>
                <a:cs typeface="Calibri"/>
                <a:sym typeface="Calibri"/>
              </a:endParaRPr>
            </a:p>
          </p:txBody>
        </p:sp>
        <p:sp>
          <p:nvSpPr>
            <p:cNvPr id="84" name="Google Shape;84;p16"/>
            <p:cNvSpPr/>
            <p:nvPr/>
          </p:nvSpPr>
          <p:spPr>
            <a:xfrm rot="4286224">
              <a:off x="11724878" y="5307451"/>
              <a:ext cx="2420951" cy="2442202"/>
            </a:xfrm>
            <a:prstGeom prst="pentagon">
              <a:avLst>
                <a:gd fmla="val 105146" name="hf"/>
                <a:gd fmla="val 110557" name="vf"/>
              </a:avLst>
            </a:prstGeom>
            <a:solidFill>
              <a:srgbClr val="6FA8DC"/>
            </a:solidFill>
            <a:ln cap="flat" cmpd="sng" w="12700">
              <a:solidFill>
                <a:srgbClr val="3A488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00">
                <a:solidFill>
                  <a:srgbClr val="FFFFFF"/>
                </a:solidFill>
                <a:latin typeface="Calibri"/>
                <a:ea typeface="Calibri"/>
                <a:cs typeface="Calibri"/>
                <a:sym typeface="Calibri"/>
              </a:endParaRPr>
            </a:p>
          </p:txBody>
        </p:sp>
        <p:sp>
          <p:nvSpPr>
            <p:cNvPr id="85" name="Google Shape;85;p16"/>
            <p:cNvSpPr/>
            <p:nvPr/>
          </p:nvSpPr>
          <p:spPr>
            <a:xfrm rot="169413">
              <a:off x="10725811" y="7598313"/>
              <a:ext cx="2429950" cy="2304692"/>
            </a:xfrm>
            <a:prstGeom prst="pentagon">
              <a:avLst>
                <a:gd fmla="val 105146" name="hf"/>
                <a:gd fmla="val 110557" name="vf"/>
              </a:avLst>
            </a:prstGeom>
            <a:solidFill>
              <a:srgbClr val="3D85C6"/>
            </a:solidFill>
            <a:ln cap="flat" cmpd="sng" w="12700">
              <a:solidFill>
                <a:srgbClr val="3A488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00">
                <a:solidFill>
                  <a:srgbClr val="FFFFFF"/>
                </a:solidFill>
                <a:latin typeface="Calibri"/>
                <a:ea typeface="Calibri"/>
                <a:cs typeface="Calibri"/>
                <a:sym typeface="Calibri"/>
              </a:endParaRPr>
            </a:p>
          </p:txBody>
        </p:sp>
        <p:sp>
          <p:nvSpPr>
            <p:cNvPr id="86" name="Google Shape;86;p16"/>
            <p:cNvSpPr/>
            <p:nvPr/>
          </p:nvSpPr>
          <p:spPr>
            <a:xfrm>
              <a:off x="8381788" y="7542795"/>
              <a:ext cx="2420400" cy="2377500"/>
            </a:xfrm>
            <a:prstGeom prst="pentagon">
              <a:avLst>
                <a:gd fmla="val 105146" name="hf"/>
                <a:gd fmla="val 110557" name="vf"/>
              </a:avLst>
            </a:prstGeom>
            <a:solidFill>
              <a:srgbClr val="D5A6BD"/>
            </a:solidFill>
            <a:ln cap="flat" cmpd="sng" w="12700">
              <a:solidFill>
                <a:srgbClr val="3A488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00">
                <a:solidFill>
                  <a:srgbClr val="FFFFFF"/>
                </a:solidFill>
                <a:latin typeface="Calibri"/>
                <a:ea typeface="Calibri"/>
                <a:cs typeface="Calibri"/>
                <a:sym typeface="Calibri"/>
              </a:endParaRPr>
            </a:p>
          </p:txBody>
        </p:sp>
        <p:sp>
          <p:nvSpPr>
            <p:cNvPr id="87" name="Google Shape;87;p16"/>
            <p:cNvSpPr/>
            <p:nvPr/>
          </p:nvSpPr>
          <p:spPr>
            <a:xfrm>
              <a:off x="9456444" y="3768365"/>
              <a:ext cx="2555400" cy="2421600"/>
            </a:xfrm>
            <a:prstGeom prst="pentagon">
              <a:avLst>
                <a:gd fmla="val 105146" name="hf"/>
                <a:gd fmla="val 110557" name="vf"/>
              </a:avLst>
            </a:prstGeom>
            <a:solidFill>
              <a:srgbClr val="9CC2E5"/>
            </a:solidFill>
            <a:ln cap="flat" cmpd="sng" w="12700">
              <a:solidFill>
                <a:srgbClr val="3A488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00">
                <a:solidFill>
                  <a:srgbClr val="FFFFFF"/>
                </a:solidFill>
                <a:latin typeface="Calibri"/>
                <a:ea typeface="Calibri"/>
                <a:cs typeface="Calibri"/>
                <a:sym typeface="Calibri"/>
              </a:endParaRPr>
            </a:p>
          </p:txBody>
        </p:sp>
        <p:sp>
          <p:nvSpPr>
            <p:cNvPr id="88" name="Google Shape;88;p16"/>
            <p:cNvSpPr/>
            <p:nvPr/>
          </p:nvSpPr>
          <p:spPr>
            <a:xfrm rot="10800000">
              <a:off x="9468737" y="6203376"/>
              <a:ext cx="2543100" cy="2292600"/>
            </a:xfrm>
            <a:prstGeom prst="pentagon">
              <a:avLst>
                <a:gd fmla="val 105146" name="hf"/>
                <a:gd fmla="val 110557" name="vf"/>
              </a:avLst>
            </a:prstGeom>
            <a:solidFill>
              <a:srgbClr val="3A4888"/>
            </a:solidFill>
            <a:ln cap="flat" cmpd="sng" w="12700">
              <a:solidFill>
                <a:srgbClr val="3A488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00">
                <a:solidFill>
                  <a:srgbClr val="FFFFFF"/>
                </a:solidFill>
                <a:latin typeface="Calibri"/>
                <a:ea typeface="Calibri"/>
                <a:cs typeface="Calibri"/>
                <a:sym typeface="Calibri"/>
              </a:endParaRPr>
            </a:p>
          </p:txBody>
        </p:sp>
        <p:sp>
          <p:nvSpPr>
            <p:cNvPr id="89" name="Google Shape;89;p16"/>
            <p:cNvSpPr txBox="1"/>
            <p:nvPr/>
          </p:nvSpPr>
          <p:spPr>
            <a:xfrm>
              <a:off x="9723295" y="4647132"/>
              <a:ext cx="2034000" cy="3792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CA" sz="3100">
                  <a:solidFill>
                    <a:srgbClr val="000000"/>
                  </a:solidFill>
                  <a:latin typeface="Proxima Nova"/>
                  <a:ea typeface="Proxima Nova"/>
                  <a:cs typeface="Proxima Nova"/>
                  <a:sym typeface="Proxima Nova"/>
                </a:rPr>
                <a:t>Budget</a:t>
              </a:r>
              <a:endParaRPr sz="3100">
                <a:solidFill>
                  <a:srgbClr val="000000"/>
                </a:solidFill>
                <a:latin typeface="Proxima Nova"/>
                <a:ea typeface="Proxima Nova"/>
                <a:cs typeface="Proxima Nova"/>
                <a:sym typeface="Proxima Nova"/>
              </a:endParaRPr>
            </a:p>
          </p:txBody>
        </p:sp>
        <p:sp>
          <p:nvSpPr>
            <p:cNvPr id="90" name="Google Shape;90;p16"/>
            <p:cNvSpPr txBox="1"/>
            <p:nvPr/>
          </p:nvSpPr>
          <p:spPr>
            <a:xfrm>
              <a:off x="11771313" y="6295370"/>
              <a:ext cx="1874700" cy="6048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CA" sz="3100">
                  <a:solidFill>
                    <a:srgbClr val="000000"/>
                  </a:solidFill>
                  <a:latin typeface="Proxima Nova"/>
                  <a:ea typeface="Proxima Nova"/>
                  <a:cs typeface="Proxima Nova"/>
                  <a:sym typeface="Proxima Nova"/>
                </a:rPr>
                <a:t>D</a:t>
              </a:r>
              <a:r>
                <a:rPr lang="en-CA" sz="3100">
                  <a:latin typeface="Proxima Nova"/>
                  <a:ea typeface="Proxima Nova"/>
                  <a:cs typeface="Proxima Nova"/>
                  <a:sym typeface="Proxima Nova"/>
                </a:rPr>
                <a:t>onnées</a:t>
              </a:r>
              <a:endParaRPr sz="3100">
                <a:solidFill>
                  <a:srgbClr val="000000"/>
                </a:solidFill>
                <a:latin typeface="Proxima Nova"/>
                <a:ea typeface="Proxima Nova"/>
                <a:cs typeface="Proxima Nova"/>
                <a:sym typeface="Proxima Nova"/>
              </a:endParaRPr>
            </a:p>
            <a:p>
              <a:pPr indent="0" lvl="0" marL="0" marR="0" rtl="0" algn="ctr">
                <a:spcBef>
                  <a:spcPts val="0"/>
                </a:spcBef>
                <a:spcAft>
                  <a:spcPts val="0"/>
                </a:spcAft>
                <a:buNone/>
              </a:pPr>
              <a:r>
                <a:rPr lang="en-CA" sz="2200">
                  <a:solidFill>
                    <a:srgbClr val="000000"/>
                  </a:solidFill>
                  <a:latin typeface="Calibri"/>
                  <a:ea typeface="Calibri"/>
                  <a:cs typeface="Calibri"/>
                  <a:sym typeface="Calibri"/>
                </a:rPr>
                <a:t> </a:t>
              </a:r>
              <a:endParaRPr sz="2200">
                <a:solidFill>
                  <a:srgbClr val="000000"/>
                </a:solidFill>
                <a:latin typeface="Calibri"/>
                <a:ea typeface="Calibri"/>
                <a:cs typeface="Calibri"/>
                <a:sym typeface="Calibri"/>
              </a:endParaRPr>
            </a:p>
          </p:txBody>
        </p:sp>
        <p:sp>
          <p:nvSpPr>
            <p:cNvPr id="91" name="Google Shape;91;p16"/>
            <p:cNvSpPr txBox="1"/>
            <p:nvPr/>
          </p:nvSpPr>
          <p:spPr>
            <a:xfrm>
              <a:off x="10802311" y="8495976"/>
              <a:ext cx="2308800" cy="280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2133">
                <a:solidFill>
                  <a:srgbClr val="000000"/>
                </a:solidFill>
                <a:latin typeface="Calibri"/>
                <a:ea typeface="Calibri"/>
                <a:cs typeface="Calibri"/>
                <a:sym typeface="Calibri"/>
              </a:endParaRPr>
            </a:p>
          </p:txBody>
        </p:sp>
        <p:sp>
          <p:nvSpPr>
            <p:cNvPr id="92" name="Google Shape;92;p16"/>
            <p:cNvSpPr txBox="1"/>
            <p:nvPr/>
          </p:nvSpPr>
          <p:spPr>
            <a:xfrm>
              <a:off x="10802311" y="8598841"/>
              <a:ext cx="2199600" cy="3792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CA" sz="3100">
                  <a:solidFill>
                    <a:srgbClr val="000000"/>
                  </a:solidFill>
                  <a:latin typeface="Proxima Nova"/>
                  <a:ea typeface="Proxima Nova"/>
                  <a:cs typeface="Proxima Nova"/>
                  <a:sym typeface="Proxima Nova"/>
                </a:rPr>
                <a:t>Partne</a:t>
              </a:r>
              <a:r>
                <a:rPr lang="en-CA" sz="3100">
                  <a:latin typeface="Proxima Nova"/>
                  <a:ea typeface="Proxima Nova"/>
                  <a:cs typeface="Proxima Nova"/>
                  <a:sym typeface="Proxima Nova"/>
                </a:rPr>
                <a:t>nariat</a:t>
              </a:r>
              <a:endParaRPr sz="3100">
                <a:solidFill>
                  <a:srgbClr val="000000"/>
                </a:solidFill>
                <a:latin typeface="Proxima Nova"/>
                <a:ea typeface="Proxima Nova"/>
                <a:cs typeface="Proxima Nova"/>
                <a:sym typeface="Proxima Nova"/>
              </a:endParaRPr>
            </a:p>
          </p:txBody>
        </p:sp>
        <p:sp>
          <p:nvSpPr>
            <p:cNvPr id="93" name="Google Shape;93;p16"/>
            <p:cNvSpPr/>
            <p:nvPr/>
          </p:nvSpPr>
          <p:spPr>
            <a:xfrm rot="-4291375">
              <a:off x="7415237" y="5417076"/>
              <a:ext cx="2450734" cy="2258721"/>
            </a:xfrm>
            <a:prstGeom prst="pentagon">
              <a:avLst>
                <a:gd fmla="val 105146" name="hf"/>
                <a:gd fmla="val 110557" name="vf"/>
              </a:avLst>
            </a:prstGeom>
            <a:solidFill>
              <a:srgbClr val="A64D79"/>
            </a:solidFill>
            <a:ln cap="flat" cmpd="sng" w="12700">
              <a:solidFill>
                <a:srgbClr val="3A488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00">
                <a:solidFill>
                  <a:srgbClr val="FFFFFF"/>
                </a:solidFill>
                <a:latin typeface="Calibri"/>
                <a:ea typeface="Calibri"/>
                <a:cs typeface="Calibri"/>
                <a:sym typeface="Calibri"/>
              </a:endParaRPr>
            </a:p>
          </p:txBody>
        </p:sp>
        <p:sp>
          <p:nvSpPr>
            <p:cNvPr id="94" name="Google Shape;94;p16"/>
            <p:cNvSpPr/>
            <p:nvPr/>
          </p:nvSpPr>
          <p:spPr>
            <a:xfrm rot="10800000">
              <a:off x="1344403" y="3382154"/>
              <a:ext cx="2947800" cy="2985900"/>
            </a:xfrm>
            <a:prstGeom prst="pentagon">
              <a:avLst>
                <a:gd fmla="val 105146" name="hf"/>
                <a:gd fmla="val 110557" name="vf"/>
              </a:avLst>
            </a:prstGeom>
            <a:solidFill>
              <a:srgbClr val="4F1337"/>
            </a:solidFill>
            <a:ln cap="flat" cmpd="sng" w="12700">
              <a:solidFill>
                <a:srgbClr val="431C3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00">
                <a:solidFill>
                  <a:srgbClr val="FFFFFF"/>
                </a:solidFill>
                <a:latin typeface="Calibri"/>
                <a:ea typeface="Calibri"/>
                <a:cs typeface="Calibri"/>
                <a:sym typeface="Calibri"/>
              </a:endParaRPr>
            </a:p>
          </p:txBody>
        </p:sp>
        <p:sp>
          <p:nvSpPr>
            <p:cNvPr id="95" name="Google Shape;95;p16"/>
            <p:cNvSpPr txBox="1"/>
            <p:nvPr/>
          </p:nvSpPr>
          <p:spPr>
            <a:xfrm>
              <a:off x="1786008" y="4108923"/>
              <a:ext cx="2064600" cy="14556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CA" sz="3400">
                  <a:solidFill>
                    <a:srgbClr val="FFFFFF"/>
                  </a:solidFill>
                  <a:latin typeface="Proxima Nova"/>
                  <a:ea typeface="Proxima Nova"/>
                  <a:cs typeface="Proxima Nova"/>
                  <a:sym typeface="Proxima Nova"/>
                </a:rPr>
                <a:t>Inclusion des personnes en situation de handicap</a:t>
              </a:r>
              <a:endParaRPr sz="3400">
                <a:solidFill>
                  <a:srgbClr val="000000"/>
                </a:solidFill>
                <a:latin typeface="Proxima Nova"/>
                <a:ea typeface="Proxima Nova"/>
                <a:cs typeface="Proxima Nova"/>
                <a:sym typeface="Proxima Nova"/>
              </a:endParaRPr>
            </a:p>
          </p:txBody>
        </p:sp>
        <p:sp>
          <p:nvSpPr>
            <p:cNvPr id="96" name="Google Shape;96;p16"/>
            <p:cNvSpPr txBox="1"/>
            <p:nvPr/>
          </p:nvSpPr>
          <p:spPr>
            <a:xfrm>
              <a:off x="8865542" y="8718453"/>
              <a:ext cx="1508400" cy="379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CA" sz="3100">
                  <a:solidFill>
                    <a:srgbClr val="000000"/>
                  </a:solidFill>
                  <a:latin typeface="Proxima Nova"/>
                  <a:ea typeface="Proxima Nova"/>
                  <a:cs typeface="Proxima Nova"/>
                  <a:sym typeface="Proxima Nova"/>
                </a:rPr>
                <a:t>Participation</a:t>
              </a:r>
              <a:endParaRPr sz="3100">
                <a:latin typeface="Proxima Nova"/>
                <a:ea typeface="Proxima Nova"/>
                <a:cs typeface="Proxima Nova"/>
                <a:sym typeface="Proxima Nova"/>
              </a:endParaRPr>
            </a:p>
          </p:txBody>
        </p:sp>
      </p:grpSp>
      <p:sp>
        <p:nvSpPr>
          <p:cNvPr id="97" name="Google Shape;97;p16"/>
          <p:cNvSpPr txBox="1"/>
          <p:nvPr/>
        </p:nvSpPr>
        <p:spPr>
          <a:xfrm>
            <a:off x="12127673" y="5810663"/>
            <a:ext cx="2760300" cy="5694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CA" sz="3100">
                <a:solidFill>
                  <a:srgbClr val="000000"/>
                </a:solidFill>
                <a:latin typeface="Proxima Nova"/>
                <a:ea typeface="Proxima Nova"/>
                <a:cs typeface="Proxima Nova"/>
                <a:sym typeface="Proxima Nova"/>
              </a:rPr>
              <a:t>Accessibilit</a:t>
            </a:r>
            <a:r>
              <a:rPr lang="en-CA" sz="3100">
                <a:latin typeface="Proxima Nova"/>
                <a:ea typeface="Proxima Nova"/>
                <a:cs typeface="Proxima Nova"/>
                <a:sym typeface="Proxima Nova"/>
              </a:rPr>
              <a:t>é</a:t>
            </a:r>
            <a:endParaRPr sz="3100">
              <a:solidFill>
                <a:srgbClr val="000000"/>
              </a:solidFill>
              <a:latin typeface="Proxima Nova"/>
              <a:ea typeface="Proxima Nova"/>
              <a:cs typeface="Proxima Nova"/>
              <a:sym typeface="Proxima Nova"/>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17"/>
          <p:cNvSpPr txBox="1"/>
          <p:nvPr/>
        </p:nvSpPr>
        <p:spPr>
          <a:xfrm>
            <a:off x="0" y="810000"/>
            <a:ext cx="16210500" cy="1343400"/>
          </a:xfrm>
          <a:prstGeom prst="rect">
            <a:avLst/>
          </a:prstGeom>
          <a:solidFill>
            <a:srgbClr val="4F1337"/>
          </a:solidFill>
          <a:ln>
            <a:noFill/>
          </a:ln>
        </p:spPr>
        <p:txBody>
          <a:bodyPr anchorCtr="0" anchor="ctr" bIns="50800" lIns="158400" spcFirstLastPara="1" rIns="50800" wrap="square" tIns="50800">
            <a:noAutofit/>
          </a:bodyPr>
          <a:lstStyle/>
          <a:p>
            <a:pPr indent="0" lvl="0" marL="0" marR="0" rtl="0" algn="l">
              <a:lnSpc>
                <a:spcPct val="100000"/>
              </a:lnSpc>
              <a:spcBef>
                <a:spcPts val="0"/>
              </a:spcBef>
              <a:spcAft>
                <a:spcPts val="0"/>
              </a:spcAft>
              <a:buClr>
                <a:srgbClr val="000000"/>
              </a:buClr>
              <a:buSzPts val="7200"/>
              <a:buFont typeface="Arial"/>
              <a:buNone/>
            </a:pPr>
            <a:r>
              <a:rPr b="1" lang="en-CA" sz="7200">
                <a:solidFill>
                  <a:schemeClr val="lt1"/>
                </a:solidFill>
              </a:rPr>
              <a:t>Accessibilité</a:t>
            </a:r>
            <a:endParaRPr b="1" sz="7200">
              <a:solidFill>
                <a:schemeClr val="lt1"/>
              </a:solidFill>
            </a:endParaRPr>
          </a:p>
        </p:txBody>
      </p:sp>
      <p:sp>
        <p:nvSpPr>
          <p:cNvPr id="103" name="Google Shape;103;p17"/>
          <p:cNvSpPr txBox="1"/>
          <p:nvPr/>
        </p:nvSpPr>
        <p:spPr>
          <a:xfrm>
            <a:off x="2298625" y="3383825"/>
            <a:ext cx="8667300" cy="8450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CA" sz="4700">
                <a:solidFill>
                  <a:srgbClr val="993365"/>
                </a:solidFill>
              </a:rPr>
              <a:t>Accès (environnement)</a:t>
            </a:r>
            <a:endParaRPr b="1" sz="4700">
              <a:solidFill>
                <a:srgbClr val="993365"/>
              </a:solidFill>
            </a:endParaRPr>
          </a:p>
          <a:p>
            <a:pPr indent="0" lvl="0" marL="0" rtl="0" algn="l">
              <a:spcBef>
                <a:spcPts val="0"/>
              </a:spcBef>
              <a:spcAft>
                <a:spcPts val="0"/>
              </a:spcAft>
              <a:buNone/>
            </a:pPr>
            <a:r>
              <a:t/>
            </a:r>
            <a:endParaRPr/>
          </a:p>
          <a:p>
            <a:pPr indent="-469900" lvl="0" marL="914400" rtl="0" algn="l">
              <a:spcBef>
                <a:spcPts val="0"/>
              </a:spcBef>
              <a:spcAft>
                <a:spcPts val="0"/>
              </a:spcAft>
              <a:buSzPts val="3800"/>
              <a:buChar char="↪"/>
            </a:pPr>
            <a:r>
              <a:rPr lang="en-CA" sz="3800"/>
              <a:t>Bâtiments, routes, transports et autres infrastructures intérieures et extérieures, y compris les écoles, installations sportives, logements, établissements de santé et milieux de travail  </a:t>
            </a:r>
            <a:endParaRPr sz="3800"/>
          </a:p>
          <a:p>
            <a:pPr indent="0" lvl="0" marL="914400" rtl="0" algn="l">
              <a:spcBef>
                <a:spcPts val="0"/>
              </a:spcBef>
              <a:spcAft>
                <a:spcPts val="0"/>
              </a:spcAft>
              <a:buNone/>
            </a:pPr>
            <a:r>
              <a:t/>
            </a:r>
            <a:endParaRPr sz="3800"/>
          </a:p>
          <a:p>
            <a:pPr indent="-469900" lvl="0" marL="914400" rtl="0" algn="l">
              <a:spcBef>
                <a:spcPts val="0"/>
              </a:spcBef>
              <a:spcAft>
                <a:spcPts val="0"/>
              </a:spcAft>
              <a:buSzPts val="3800"/>
              <a:buChar char="↪"/>
            </a:pPr>
            <a:r>
              <a:rPr lang="en-CA" sz="3800"/>
              <a:t>Services d’information, de communication et autres, dont les services électroniques et les services d’urgence </a:t>
            </a:r>
            <a:endParaRPr sz="3800"/>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104" name="Google Shape;104;p17"/>
          <p:cNvSpPr txBox="1"/>
          <p:nvPr/>
        </p:nvSpPr>
        <p:spPr>
          <a:xfrm>
            <a:off x="13545175" y="3383825"/>
            <a:ext cx="8667300" cy="8450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CA" sz="4700">
                <a:solidFill>
                  <a:srgbClr val="993365"/>
                </a:solidFill>
              </a:rPr>
              <a:t>Attitudes et comportements</a:t>
            </a:r>
            <a:endParaRPr b="1" sz="4700">
              <a:solidFill>
                <a:srgbClr val="993365"/>
              </a:solidFill>
            </a:endParaRPr>
          </a:p>
          <a:p>
            <a:pPr indent="0" lvl="0" marL="0" rtl="0" algn="l">
              <a:spcBef>
                <a:spcPts val="0"/>
              </a:spcBef>
              <a:spcAft>
                <a:spcPts val="0"/>
              </a:spcAft>
              <a:buNone/>
            </a:pPr>
            <a:r>
              <a:t/>
            </a:r>
            <a:endParaRPr/>
          </a:p>
          <a:p>
            <a:pPr indent="-469900" lvl="0" marL="914400" rtl="0" algn="l">
              <a:spcBef>
                <a:spcPts val="0"/>
              </a:spcBef>
              <a:spcAft>
                <a:spcPts val="0"/>
              </a:spcAft>
              <a:buSzPts val="3800"/>
              <a:buChar char="↪"/>
            </a:pPr>
            <a:r>
              <a:rPr lang="en-CA" sz="3800"/>
              <a:t>Ouverture à collaborer</a:t>
            </a:r>
            <a:endParaRPr sz="3800"/>
          </a:p>
          <a:p>
            <a:pPr indent="0" lvl="0" marL="914400" rtl="0" algn="l">
              <a:spcBef>
                <a:spcPts val="0"/>
              </a:spcBef>
              <a:spcAft>
                <a:spcPts val="0"/>
              </a:spcAft>
              <a:buNone/>
            </a:pPr>
            <a:r>
              <a:t/>
            </a:r>
            <a:endParaRPr sz="3800"/>
          </a:p>
          <a:p>
            <a:pPr indent="-469900" lvl="0" marL="914400" rtl="0" algn="l">
              <a:spcBef>
                <a:spcPts val="0"/>
              </a:spcBef>
              <a:spcAft>
                <a:spcPts val="0"/>
              </a:spcAft>
              <a:buSzPts val="3800"/>
              <a:buChar char="↪"/>
            </a:pPr>
            <a:r>
              <a:rPr lang="en-CA" sz="3800"/>
              <a:t>Comprendre les besoins uniques des personnes vivant avec divers types de déficiences</a:t>
            </a:r>
            <a:endParaRPr sz="3800"/>
          </a:p>
          <a:p>
            <a:pPr indent="0" lvl="0" marL="914400" rtl="0" algn="l">
              <a:spcBef>
                <a:spcPts val="0"/>
              </a:spcBef>
              <a:spcAft>
                <a:spcPts val="0"/>
              </a:spcAft>
              <a:buNone/>
            </a:pPr>
            <a:r>
              <a:rPr lang="en-CA" sz="3800"/>
              <a:t> </a:t>
            </a:r>
            <a:endParaRPr sz="3800"/>
          </a:p>
          <a:p>
            <a:pPr indent="-469900" lvl="0" marL="914400" rtl="0" algn="l">
              <a:spcBef>
                <a:spcPts val="0"/>
              </a:spcBef>
              <a:spcAft>
                <a:spcPts val="0"/>
              </a:spcAft>
              <a:buSzPts val="3800"/>
              <a:buChar char="↪"/>
            </a:pPr>
            <a:r>
              <a:rPr lang="en-CA" sz="3800"/>
              <a:t>Adapter les services et les comportements pour éliminer les obstacles</a:t>
            </a:r>
            <a:endParaRPr sz="3800"/>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18"/>
          <p:cNvSpPr txBox="1"/>
          <p:nvPr/>
        </p:nvSpPr>
        <p:spPr>
          <a:xfrm>
            <a:off x="0" y="810000"/>
            <a:ext cx="16210500" cy="1343400"/>
          </a:xfrm>
          <a:prstGeom prst="rect">
            <a:avLst/>
          </a:prstGeom>
          <a:solidFill>
            <a:srgbClr val="4F1337"/>
          </a:solidFill>
          <a:ln>
            <a:noFill/>
          </a:ln>
        </p:spPr>
        <p:txBody>
          <a:bodyPr anchorCtr="0" anchor="ctr" bIns="50800" lIns="158400" spcFirstLastPara="1" rIns="50800" wrap="square" tIns="50800">
            <a:noAutofit/>
          </a:bodyPr>
          <a:lstStyle/>
          <a:p>
            <a:pPr indent="0" lvl="0" marL="0" marR="0" rtl="0" algn="l">
              <a:lnSpc>
                <a:spcPct val="100000"/>
              </a:lnSpc>
              <a:spcBef>
                <a:spcPts val="0"/>
              </a:spcBef>
              <a:spcAft>
                <a:spcPts val="0"/>
              </a:spcAft>
              <a:buClr>
                <a:srgbClr val="000000"/>
              </a:buClr>
              <a:buSzPts val="7200"/>
              <a:buFont typeface="Arial"/>
              <a:buNone/>
            </a:pPr>
            <a:r>
              <a:rPr b="1" lang="en-CA" sz="7200">
                <a:solidFill>
                  <a:schemeClr val="lt1"/>
                </a:solidFill>
              </a:rPr>
              <a:t>Accommodements raisonnables</a:t>
            </a:r>
            <a:endParaRPr b="1" sz="7200">
              <a:solidFill>
                <a:schemeClr val="lt1"/>
              </a:solidFill>
            </a:endParaRPr>
          </a:p>
        </p:txBody>
      </p:sp>
      <p:sp>
        <p:nvSpPr>
          <p:cNvPr id="110" name="Google Shape;110;p18"/>
          <p:cNvSpPr txBox="1"/>
          <p:nvPr/>
        </p:nvSpPr>
        <p:spPr>
          <a:xfrm>
            <a:off x="1843575" y="2842100"/>
            <a:ext cx="18894600" cy="8450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b="1" sz="4700">
              <a:solidFill>
                <a:srgbClr val="993365"/>
              </a:solidFill>
            </a:endParaRPr>
          </a:p>
          <a:p>
            <a:pPr indent="0" lvl="0" marL="0" rtl="0" algn="l">
              <a:spcBef>
                <a:spcPts val="0"/>
              </a:spcBef>
              <a:spcAft>
                <a:spcPts val="0"/>
              </a:spcAft>
              <a:buNone/>
            </a:pPr>
            <a:r>
              <a:t/>
            </a:r>
            <a:endParaRPr/>
          </a:p>
          <a:p>
            <a:pPr indent="-387350" lvl="0" marL="914400" rtl="0" algn="l">
              <a:spcBef>
                <a:spcPts val="0"/>
              </a:spcBef>
              <a:spcAft>
                <a:spcPts val="0"/>
              </a:spcAft>
              <a:buSzPts val="2500"/>
              <a:buChar char="●"/>
            </a:pPr>
            <a:r>
              <a:rPr lang="en-CA" sz="3800"/>
              <a:t>S’appliquent généralement au cas par cas, souvent en réponse à un besoin individuel.</a:t>
            </a:r>
            <a:endParaRPr sz="3800"/>
          </a:p>
          <a:p>
            <a:pPr indent="-387350" lvl="0" marL="914400" rtl="0" algn="l">
              <a:spcBef>
                <a:spcPts val="2000"/>
              </a:spcBef>
              <a:spcAft>
                <a:spcPts val="0"/>
              </a:spcAft>
              <a:buSzPts val="2500"/>
              <a:buChar char="●"/>
            </a:pPr>
            <a:r>
              <a:rPr lang="en-CA" sz="3800"/>
              <a:t>Sont généralement mis en place pour permettre à une personne de participer pleinement. </a:t>
            </a:r>
            <a:endParaRPr sz="3800"/>
          </a:p>
          <a:p>
            <a:pPr indent="-387350" lvl="0" marL="914400" rtl="0" algn="l">
              <a:spcBef>
                <a:spcPts val="2000"/>
              </a:spcBef>
              <a:spcAft>
                <a:spcPts val="0"/>
              </a:spcAft>
              <a:buSzPts val="2500"/>
              <a:buChar char="●"/>
            </a:pPr>
            <a:r>
              <a:rPr lang="en-CA" sz="3800"/>
              <a:t>Peuvent être temporaire, par exemple, une rampe amovible ou un lecteur d’écran.</a:t>
            </a:r>
            <a:endParaRPr sz="3800"/>
          </a:p>
          <a:p>
            <a:pPr indent="0" lvl="0" marL="0" rtl="0" algn="l">
              <a:spcBef>
                <a:spcPts val="2000"/>
              </a:spcBef>
              <a:spcAft>
                <a:spcPts val="0"/>
              </a:spcAft>
              <a:buNone/>
            </a:pPr>
            <a:r>
              <a:t/>
            </a:r>
            <a:endParaRPr sz="3800"/>
          </a:p>
          <a:p>
            <a:pPr indent="0" lvl="0" marL="0" rtl="0" algn="l">
              <a:spcBef>
                <a:spcPts val="0"/>
              </a:spcBef>
              <a:spcAft>
                <a:spcPts val="0"/>
              </a:spcAft>
              <a:buNone/>
            </a:pPr>
            <a:r>
              <a:t/>
            </a:r>
            <a:endParaRPr sz="3800"/>
          </a:p>
          <a:p>
            <a:pPr indent="0" lvl="0" marL="0" rtl="0" algn="l">
              <a:spcBef>
                <a:spcPts val="0"/>
              </a:spcBef>
              <a:spcAft>
                <a:spcPts val="0"/>
              </a:spcAft>
              <a:buNone/>
            </a:pPr>
            <a:r>
              <a:t/>
            </a:r>
            <a:endParaRPr sz="3800"/>
          </a:p>
          <a:p>
            <a:pPr indent="-387350" lvl="0" marL="914400" rtl="0" algn="l">
              <a:spcBef>
                <a:spcPts val="0"/>
              </a:spcBef>
              <a:spcAft>
                <a:spcPts val="0"/>
              </a:spcAft>
              <a:buSzPts val="2500"/>
              <a:buChar char="●"/>
            </a:pPr>
            <a:r>
              <a:rPr lang="en-CA" sz="3800"/>
              <a:t>Ces mesures sont nécessaires lorsque l’environnement n’est pas accessible. </a:t>
            </a:r>
            <a:endParaRPr sz="3800"/>
          </a:p>
          <a:p>
            <a:pPr indent="0" lvl="0" marL="899999" rtl="0" algn="l">
              <a:spcBef>
                <a:spcPts val="0"/>
              </a:spcBef>
              <a:spcAft>
                <a:spcPts val="0"/>
              </a:spcAft>
              <a:buNone/>
            </a:pPr>
            <a:r>
              <a:rPr b="1" lang="en-CA" sz="3800">
                <a:solidFill>
                  <a:srgbClr val="993365"/>
                </a:solidFill>
              </a:rPr>
              <a:t>Ainsi</a:t>
            </a:r>
            <a:r>
              <a:rPr lang="en-CA" sz="3800"/>
              <a:t>, plus l’environnement est accessible, moins on a besoin de recourir aux accommodements raisonnables. </a:t>
            </a:r>
            <a:endParaRPr sz="3800"/>
          </a:p>
          <a:p>
            <a:pPr indent="0" lvl="0" marL="457200" rtl="0" algn="l">
              <a:spcBef>
                <a:spcPts val="0"/>
              </a:spcBef>
              <a:spcAft>
                <a:spcPts val="0"/>
              </a:spcAft>
              <a:buNone/>
            </a:pPr>
            <a:r>
              <a:t/>
            </a:r>
            <a:endParaRPr sz="3800"/>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cxnSp>
        <p:nvCxnSpPr>
          <p:cNvPr id="111" name="Google Shape;111;p18"/>
          <p:cNvCxnSpPr/>
          <p:nvPr/>
        </p:nvCxnSpPr>
        <p:spPr>
          <a:xfrm>
            <a:off x="1995250" y="8194175"/>
            <a:ext cx="18894600" cy="0"/>
          </a:xfrm>
          <a:prstGeom prst="straightConnector1">
            <a:avLst/>
          </a:prstGeom>
          <a:noFill/>
          <a:ln cap="flat" cmpd="sng" w="9525">
            <a:solidFill>
              <a:schemeClr val="dk2"/>
            </a:solidFill>
            <a:prstDash val="solid"/>
            <a:round/>
            <a:headEnd len="med" w="med" type="none"/>
            <a:tailEnd len="med" w="med" type="none"/>
          </a:ln>
        </p:spPr>
      </p:cxn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graphicFrame>
        <p:nvGraphicFramePr>
          <p:cNvPr id="116" name="Google Shape;116;p19"/>
          <p:cNvGraphicFramePr/>
          <p:nvPr/>
        </p:nvGraphicFramePr>
        <p:xfrm>
          <a:off x="364750" y="176863"/>
          <a:ext cx="3000000" cy="3000000"/>
        </p:xfrm>
        <a:graphic>
          <a:graphicData uri="http://schemas.openxmlformats.org/drawingml/2006/table">
            <a:tbl>
              <a:tblPr bandRow="1" firstCol="1" firstRow="1">
                <a:noFill/>
                <a:tableStyleId>{54E700D3-9731-4F9A-A44A-384E1245D0FA}</a:tableStyleId>
              </a:tblPr>
              <a:tblGrid>
                <a:gridCol w="5321575"/>
                <a:gridCol w="8562850"/>
                <a:gridCol w="9770050"/>
              </a:tblGrid>
              <a:tr h="420625">
                <a:tc>
                  <a:txBody>
                    <a:bodyPr/>
                    <a:lstStyle/>
                    <a:p>
                      <a:pPr indent="0" lvl="0" marL="0" marR="0" rtl="0" algn="ctr">
                        <a:spcBef>
                          <a:spcPts val="0"/>
                        </a:spcBef>
                        <a:spcAft>
                          <a:spcPts val="0"/>
                        </a:spcAft>
                        <a:buClr>
                          <a:srgbClr val="000000"/>
                        </a:buClr>
                        <a:buSzPts val="1600"/>
                        <a:buFont typeface="Calibri"/>
                        <a:buNone/>
                      </a:pPr>
                      <a:r>
                        <a:rPr lang="en-CA" sz="2400" u="none" cap="none" strike="noStrike">
                          <a:solidFill>
                            <a:schemeClr val="lt1"/>
                          </a:solidFill>
                        </a:rPr>
                        <a:t>Budget for</a:t>
                      </a:r>
                      <a:endParaRPr sz="2400" u="none" cap="none" strike="noStrike">
                        <a:solidFill>
                          <a:schemeClr val="lt1"/>
                        </a:solidFill>
                        <a:latin typeface="Arial"/>
                        <a:ea typeface="Arial"/>
                        <a:cs typeface="Arial"/>
                        <a:sym typeface="Arial"/>
                      </a:endParaRPr>
                    </a:p>
                  </a:txBody>
                  <a:tcPr marT="0" marB="0" marR="52900" marL="52900" anchor="b">
                    <a:lnL cap="flat" cmpd="sng" w="28575">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4F1337"/>
                    </a:solidFill>
                  </a:tcPr>
                </a:tc>
                <a:tc>
                  <a:txBody>
                    <a:bodyPr/>
                    <a:lstStyle/>
                    <a:p>
                      <a:pPr indent="0" lvl="0" marL="0" marR="0" rtl="0" algn="ctr">
                        <a:spcBef>
                          <a:spcPts val="0"/>
                        </a:spcBef>
                        <a:spcAft>
                          <a:spcPts val="0"/>
                        </a:spcAft>
                        <a:buClr>
                          <a:srgbClr val="000000"/>
                        </a:buClr>
                        <a:buSzPts val="1400"/>
                        <a:buFont typeface="Calibri"/>
                        <a:buNone/>
                      </a:pPr>
                      <a:r>
                        <a:rPr lang="en-CA" sz="2400" u="none" cap="none" strike="noStrike">
                          <a:solidFill>
                            <a:schemeClr val="lt1"/>
                          </a:solidFill>
                        </a:rPr>
                        <a:t>Item</a:t>
                      </a:r>
                      <a:endParaRPr sz="2400" u="none" cap="none" strike="noStrike">
                        <a:solidFill>
                          <a:schemeClr val="lt1"/>
                        </a:solidFill>
                        <a:latin typeface="Arial"/>
                        <a:ea typeface="Arial"/>
                        <a:cs typeface="Arial"/>
                        <a:sym typeface="Arial"/>
                      </a:endParaRPr>
                    </a:p>
                  </a:txBody>
                  <a:tcPr marT="0" marB="0" marR="52900" marL="52900" anchor="b">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4F1337"/>
                    </a:solidFill>
                  </a:tcPr>
                </a:tc>
                <a:tc>
                  <a:txBody>
                    <a:bodyPr/>
                    <a:lstStyle/>
                    <a:p>
                      <a:pPr indent="0" lvl="0" marL="0" marR="0" rtl="0" algn="ctr">
                        <a:spcBef>
                          <a:spcPts val="0"/>
                        </a:spcBef>
                        <a:spcAft>
                          <a:spcPts val="0"/>
                        </a:spcAft>
                        <a:buClr>
                          <a:srgbClr val="000000"/>
                        </a:buClr>
                        <a:buSzPts val="1400"/>
                        <a:buFont typeface="Calibri"/>
                        <a:buNone/>
                      </a:pPr>
                      <a:r>
                        <a:rPr lang="en-CA" sz="2400" u="none" cap="none" strike="noStrike">
                          <a:solidFill>
                            <a:schemeClr val="lt1"/>
                          </a:solidFill>
                        </a:rPr>
                        <a:t>Occasion</a:t>
                      </a:r>
                      <a:endParaRPr sz="2400" u="none" cap="none" strike="noStrike">
                        <a:solidFill>
                          <a:schemeClr val="lt1"/>
                        </a:solidFill>
                        <a:latin typeface="Arial"/>
                        <a:ea typeface="Arial"/>
                        <a:cs typeface="Arial"/>
                        <a:sym typeface="Arial"/>
                      </a:endParaRPr>
                    </a:p>
                  </a:txBody>
                  <a:tcPr marT="0" marB="0" marR="52900" marL="52900" anchor="b">
                    <a:lnL cap="flat" cmpd="sng" w="19050">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4F1337"/>
                    </a:solidFill>
                  </a:tcPr>
                </a:tc>
              </a:tr>
              <a:tr h="616200">
                <a:tc rowSpan="19">
                  <a:txBody>
                    <a:bodyPr/>
                    <a:lstStyle/>
                    <a:p>
                      <a:pPr indent="0" lvl="0" marL="0" marR="0" rtl="0" algn="l">
                        <a:spcBef>
                          <a:spcPts val="0"/>
                        </a:spcBef>
                        <a:spcAft>
                          <a:spcPts val="0"/>
                        </a:spcAft>
                        <a:buClr>
                          <a:srgbClr val="000000"/>
                        </a:buClr>
                        <a:buSzPts val="1200"/>
                        <a:buFont typeface="Calibri"/>
                        <a:buNone/>
                      </a:pPr>
                      <a:r>
                        <a:rPr lang="en-CA" sz="2400" u="none" cap="none" strike="noStrike"/>
                        <a:t> </a:t>
                      </a:r>
                      <a:endParaRPr sz="2400"/>
                    </a:p>
                    <a:p>
                      <a:pPr indent="0" lvl="0" marL="0" marR="0" rtl="0" algn="ctr">
                        <a:spcBef>
                          <a:spcPts val="0"/>
                        </a:spcBef>
                        <a:spcAft>
                          <a:spcPts val="0"/>
                        </a:spcAft>
                        <a:buClr>
                          <a:srgbClr val="000000"/>
                        </a:buClr>
                        <a:buSzPts val="1600"/>
                        <a:buFont typeface="Calibri"/>
                        <a:buNone/>
                      </a:pPr>
                      <a:r>
                        <a:rPr lang="en-CA" sz="2400" u="none" cap="none" strike="noStrike"/>
                        <a:t> </a:t>
                      </a:r>
                      <a:endParaRPr sz="2400"/>
                    </a:p>
                    <a:p>
                      <a:pPr indent="0" lvl="0" marL="0" marR="0" rtl="0" algn="ctr">
                        <a:spcBef>
                          <a:spcPts val="0"/>
                        </a:spcBef>
                        <a:spcAft>
                          <a:spcPts val="0"/>
                        </a:spcAft>
                        <a:buClr>
                          <a:srgbClr val="000000"/>
                        </a:buClr>
                        <a:buSzPts val="1600"/>
                        <a:buFont typeface="Calibri"/>
                        <a:buNone/>
                      </a:pPr>
                      <a:r>
                        <a:rPr lang="en-CA" sz="2400"/>
                        <a:t>Accommodements raisonnables</a:t>
                      </a:r>
                      <a:endParaRPr sz="2400"/>
                    </a:p>
                    <a:p>
                      <a:pPr indent="0" lvl="0" marL="0" marR="0" rtl="0" algn="ctr">
                        <a:spcBef>
                          <a:spcPts val="0"/>
                        </a:spcBef>
                        <a:spcAft>
                          <a:spcPts val="0"/>
                        </a:spcAft>
                        <a:buClr>
                          <a:srgbClr val="000000"/>
                        </a:buClr>
                        <a:buSzPts val="1600"/>
                        <a:buFont typeface="Calibri"/>
                        <a:buNone/>
                      </a:pPr>
                      <a:r>
                        <a:rPr lang="en-CA" sz="2400"/>
                        <a:t> et</a:t>
                      </a:r>
                      <a:endParaRPr sz="2400"/>
                    </a:p>
                    <a:p>
                      <a:pPr indent="0" lvl="0" marL="0" marR="0" rtl="0" algn="ctr">
                        <a:spcBef>
                          <a:spcPts val="0"/>
                        </a:spcBef>
                        <a:spcAft>
                          <a:spcPts val="0"/>
                        </a:spcAft>
                        <a:buClr>
                          <a:srgbClr val="000000"/>
                        </a:buClr>
                        <a:buSzPts val="1600"/>
                        <a:buFont typeface="Calibri"/>
                        <a:buNone/>
                      </a:pPr>
                      <a:r>
                        <a:rPr lang="en-CA" sz="2400"/>
                        <a:t> accessibilité</a:t>
                      </a:r>
                      <a:endParaRPr sz="2400"/>
                    </a:p>
                    <a:p>
                      <a:pPr indent="0" lvl="0" marL="0" marR="0" rtl="0" algn="ctr">
                        <a:spcBef>
                          <a:spcPts val="0"/>
                        </a:spcBef>
                        <a:spcAft>
                          <a:spcPts val="0"/>
                        </a:spcAft>
                        <a:buClr>
                          <a:srgbClr val="000000"/>
                        </a:buClr>
                        <a:buSzPts val="1600"/>
                        <a:buFont typeface="Calibri"/>
                        <a:buNone/>
                      </a:pPr>
                      <a:r>
                        <a:t/>
                      </a:r>
                      <a:endParaRPr sz="2400"/>
                    </a:p>
                    <a:p>
                      <a:pPr indent="0" lvl="0" marL="0" marR="0" rtl="0" algn="ctr">
                        <a:spcBef>
                          <a:spcPts val="0"/>
                        </a:spcBef>
                        <a:spcAft>
                          <a:spcPts val="0"/>
                        </a:spcAft>
                        <a:buClr>
                          <a:srgbClr val="000000"/>
                        </a:buClr>
                        <a:buSzPts val="1600"/>
                        <a:buFont typeface="Calibri"/>
                        <a:buNone/>
                      </a:pPr>
                      <a:r>
                        <a:t/>
                      </a:r>
                      <a:endParaRPr sz="2400"/>
                    </a:p>
                    <a:p>
                      <a:pPr indent="0" lvl="0" marL="0" marR="0" rtl="0" algn="ctr">
                        <a:spcBef>
                          <a:spcPts val="0"/>
                        </a:spcBef>
                        <a:spcAft>
                          <a:spcPts val="0"/>
                        </a:spcAft>
                        <a:buClr>
                          <a:srgbClr val="000000"/>
                        </a:buClr>
                        <a:buSzPts val="1600"/>
                        <a:buFont typeface="Calibri"/>
                        <a:buNone/>
                      </a:pPr>
                      <a:r>
                        <a:t/>
                      </a:r>
                      <a:endParaRPr sz="2400"/>
                    </a:p>
                    <a:p>
                      <a:pPr indent="0" lvl="0" marL="0" marR="0" rtl="0" algn="ctr">
                        <a:spcBef>
                          <a:spcPts val="0"/>
                        </a:spcBef>
                        <a:spcAft>
                          <a:spcPts val="0"/>
                        </a:spcAft>
                        <a:buClr>
                          <a:srgbClr val="000000"/>
                        </a:buClr>
                        <a:buSzPts val="1600"/>
                        <a:buFont typeface="Calibri"/>
                        <a:buNone/>
                      </a:pPr>
                      <a:r>
                        <a:t/>
                      </a:r>
                      <a:endParaRPr sz="2400"/>
                    </a:p>
                    <a:p>
                      <a:pPr indent="0" lvl="0" marL="0" marR="0" rtl="0" algn="ctr">
                        <a:spcBef>
                          <a:spcPts val="0"/>
                        </a:spcBef>
                        <a:spcAft>
                          <a:spcPts val="0"/>
                        </a:spcAft>
                        <a:buClr>
                          <a:srgbClr val="000000"/>
                        </a:buClr>
                        <a:buSzPts val="1600"/>
                        <a:buFont typeface="Calibri"/>
                        <a:buNone/>
                      </a:pPr>
                      <a:r>
                        <a:rPr lang="en-CA" sz="2200"/>
                        <a:t>Les accommodements raisonnables s’appliquent généralement au cas par cas, souvent en réponse à un besoin individuel. Ils sont nécessaires lorsque l’environnement n’est pas accessible. Ainsi, plus l’environnement est accessible, moins on a besoin de recourir aux accommodements raisonnables.</a:t>
                      </a:r>
                      <a:endParaRPr sz="2200"/>
                    </a:p>
                    <a:p>
                      <a:pPr indent="0" lvl="0" marL="0" marR="0" rtl="0" algn="ctr">
                        <a:spcBef>
                          <a:spcPts val="0"/>
                        </a:spcBef>
                        <a:spcAft>
                          <a:spcPts val="0"/>
                        </a:spcAft>
                        <a:buClr>
                          <a:srgbClr val="000000"/>
                        </a:buClr>
                        <a:buSzPts val="1600"/>
                        <a:buFont typeface="Calibri"/>
                        <a:buNone/>
                      </a:pPr>
                      <a:r>
                        <a:t/>
                      </a:r>
                      <a:endParaRPr sz="2400"/>
                    </a:p>
                  </a:txBody>
                  <a:tcPr marT="0" marB="0" marR="52900" marL="52900" anchor="ctr">
                    <a:lnL cap="flat" cmpd="sng" w="28575">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rowSpan="6">
                  <a:txBody>
                    <a:bodyPr/>
                    <a:lstStyle/>
                    <a:p>
                      <a:pPr indent="0" lvl="0" marL="0" marR="0" rtl="0" algn="l">
                        <a:spcBef>
                          <a:spcPts val="0"/>
                        </a:spcBef>
                        <a:spcAft>
                          <a:spcPts val="0"/>
                        </a:spcAft>
                        <a:buNone/>
                      </a:pPr>
                      <a:r>
                        <a:rPr lang="en-CA" sz="2400"/>
                        <a:t>Frais de transport des personnes en situation de handicap et de leurs accompagnateur·trices, le cas échéant</a:t>
                      </a:r>
                      <a:endParaRPr sz="2400"/>
                    </a:p>
                  </a:txBody>
                  <a:tcPr marT="0" marB="0" marR="52900" marL="52900" anchor="ctr">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c>
                  <a:txBody>
                    <a:bodyPr/>
                    <a:lstStyle/>
                    <a:p>
                      <a:pPr indent="0" lvl="0" marL="0" marR="0" rtl="0" algn="l">
                        <a:spcBef>
                          <a:spcPts val="0"/>
                        </a:spcBef>
                        <a:spcAft>
                          <a:spcPts val="0"/>
                        </a:spcAft>
                        <a:buClr>
                          <a:srgbClr val="000000"/>
                        </a:buClr>
                        <a:buSzPts val="1400"/>
                        <a:buFont typeface="Calibri"/>
                        <a:buNone/>
                      </a:pPr>
                      <a:r>
                        <a:rPr lang="en-CA" sz="2400"/>
                        <a:t>Réunions avec le gouvernement et d’autres partenaires</a:t>
                      </a:r>
                      <a:endParaRPr sz="2400"/>
                    </a:p>
                  </a:txBody>
                  <a:tcPr marT="0" marB="0" marR="52900" marL="52900" anchor="ctr">
                    <a:lnL cap="flat" cmpd="sng" w="19050">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368025">
                <a:tc vMerge="1"/>
                <a:tc vMerge="1"/>
                <a:tc>
                  <a:txBody>
                    <a:bodyPr/>
                    <a:lstStyle/>
                    <a:p>
                      <a:pPr indent="0" lvl="0" marL="0" marR="0" rtl="0" algn="l">
                        <a:spcBef>
                          <a:spcPts val="0"/>
                        </a:spcBef>
                        <a:spcAft>
                          <a:spcPts val="0"/>
                        </a:spcAft>
                        <a:buClr>
                          <a:srgbClr val="000000"/>
                        </a:buClr>
                        <a:buSzPts val="1400"/>
                        <a:buFont typeface="Calibri"/>
                        <a:buNone/>
                      </a:pPr>
                      <a:r>
                        <a:rPr lang="en-CA" sz="2400"/>
                        <a:t>Formations pour les personnes en situation de handicap</a:t>
                      </a:r>
                      <a:endParaRPr sz="2400"/>
                    </a:p>
                  </a:txBody>
                  <a:tcPr marT="0" marB="0" marR="52900" marL="52900" anchor="ctr">
                    <a:lnL cap="flat" cmpd="sng" w="19050">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368025">
                <a:tc vMerge="1"/>
                <a:tc vMerge="1"/>
                <a:tc>
                  <a:txBody>
                    <a:bodyPr/>
                    <a:lstStyle/>
                    <a:p>
                      <a:pPr indent="0" lvl="0" marL="0" marR="0" rtl="0" algn="l">
                        <a:spcBef>
                          <a:spcPts val="0"/>
                        </a:spcBef>
                        <a:spcAft>
                          <a:spcPts val="0"/>
                        </a:spcAft>
                        <a:buNone/>
                      </a:pPr>
                      <a:r>
                        <a:t/>
                      </a:r>
                      <a:endParaRPr sz="2400">
                        <a:latin typeface="Arial"/>
                        <a:ea typeface="Arial"/>
                        <a:cs typeface="Arial"/>
                        <a:sym typeface="Arial"/>
                      </a:endParaRPr>
                    </a:p>
                  </a:txBody>
                  <a:tcPr marT="0" marB="0" marR="52900" marL="52900" anchor="ctr">
                    <a:lnL cap="flat" cmpd="sng" w="19050">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368025">
                <a:tc vMerge="1"/>
                <a:tc vMerge="1"/>
                <a:tc>
                  <a:txBody>
                    <a:bodyPr/>
                    <a:lstStyle/>
                    <a:p>
                      <a:pPr indent="0" lvl="0" marL="0" marR="0" rtl="0" algn="l">
                        <a:spcBef>
                          <a:spcPts val="0"/>
                        </a:spcBef>
                        <a:spcAft>
                          <a:spcPts val="0"/>
                        </a:spcAft>
                        <a:buClr>
                          <a:srgbClr val="000000"/>
                        </a:buClr>
                        <a:buSzPts val="1400"/>
                        <a:buFont typeface="Calibri"/>
                        <a:buNone/>
                      </a:pPr>
                      <a:r>
                        <a:rPr lang="en-CA" sz="2400"/>
                        <a:t>Services de c</a:t>
                      </a:r>
                      <a:r>
                        <a:rPr lang="en-CA" sz="2400"/>
                        <a:t>onsultation</a:t>
                      </a:r>
                      <a:endParaRPr sz="2400">
                        <a:latin typeface="Arial"/>
                        <a:ea typeface="Arial"/>
                        <a:cs typeface="Arial"/>
                        <a:sym typeface="Arial"/>
                      </a:endParaRPr>
                    </a:p>
                  </a:txBody>
                  <a:tcPr marT="0" marB="0" marR="52900" marL="52900" anchor="ctr">
                    <a:lnL cap="flat" cmpd="sng" w="19050">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368025">
                <a:tc vMerge="1"/>
                <a:tc vMerge="1"/>
                <a:tc>
                  <a:txBody>
                    <a:bodyPr/>
                    <a:lstStyle/>
                    <a:p>
                      <a:pPr indent="0" lvl="0" marL="0" marR="0" rtl="0" algn="l">
                        <a:spcBef>
                          <a:spcPts val="0"/>
                        </a:spcBef>
                        <a:spcAft>
                          <a:spcPts val="0"/>
                        </a:spcAft>
                        <a:buClr>
                          <a:srgbClr val="000000"/>
                        </a:buClr>
                        <a:buSzPts val="1400"/>
                        <a:buFont typeface="Calibri"/>
                        <a:buNone/>
                      </a:pPr>
                      <a:r>
                        <a:rPr lang="en-CA" sz="2400"/>
                        <a:t>Collecte de données</a:t>
                      </a:r>
                      <a:endParaRPr sz="2400">
                        <a:latin typeface="Arial"/>
                        <a:ea typeface="Arial"/>
                        <a:cs typeface="Arial"/>
                        <a:sym typeface="Arial"/>
                      </a:endParaRPr>
                    </a:p>
                  </a:txBody>
                  <a:tcPr marT="0" marB="0" marR="52900" marL="52900" anchor="ctr">
                    <a:lnL cap="flat" cmpd="sng" w="19050">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433025">
                <a:tc vMerge="1"/>
                <a:tc vMerge="1"/>
                <a:tc>
                  <a:txBody>
                    <a:bodyPr/>
                    <a:lstStyle/>
                    <a:p>
                      <a:pPr indent="0" lvl="0" marL="0" marR="0" rtl="0" algn="l">
                        <a:spcBef>
                          <a:spcPts val="0"/>
                        </a:spcBef>
                        <a:spcAft>
                          <a:spcPts val="0"/>
                        </a:spcAft>
                        <a:buNone/>
                      </a:pPr>
                      <a:r>
                        <a:t/>
                      </a:r>
                      <a:endParaRPr sz="2400">
                        <a:latin typeface="Arial"/>
                        <a:ea typeface="Arial"/>
                        <a:cs typeface="Arial"/>
                        <a:sym typeface="Arial"/>
                      </a:endParaRPr>
                    </a:p>
                  </a:txBody>
                  <a:tcPr marT="0" marB="0" marR="52900" marL="52900" anchor="b">
                    <a:lnL cap="flat" cmpd="sng" w="19050">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r>
              <a:tr h="368025">
                <a:tc vMerge="1"/>
                <a:tc rowSpan="6">
                  <a:txBody>
                    <a:bodyPr/>
                    <a:lstStyle/>
                    <a:p>
                      <a:pPr indent="0" lvl="0" marL="0" marR="0" rtl="0" algn="l">
                        <a:spcBef>
                          <a:spcPts val="0"/>
                        </a:spcBef>
                        <a:spcAft>
                          <a:spcPts val="0"/>
                        </a:spcAft>
                        <a:buNone/>
                      </a:pPr>
                      <a:r>
                        <a:rPr lang="en-CA" sz="2400"/>
                        <a:t>Interprètes en langue des signes</a:t>
                      </a:r>
                      <a:r>
                        <a:rPr lang="en-CA" sz="2400">
                          <a:latin typeface="Arial"/>
                          <a:ea typeface="Arial"/>
                          <a:cs typeface="Arial"/>
                          <a:sym typeface="Arial"/>
                        </a:rPr>
                        <a:t> </a:t>
                      </a:r>
                      <a:endParaRPr sz="2400"/>
                    </a:p>
                  </a:txBody>
                  <a:tcPr marT="0" marB="0" marR="52900" marL="52900" anchor="ctr">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marR="0" rtl="0" algn="l">
                        <a:spcBef>
                          <a:spcPts val="0"/>
                        </a:spcBef>
                        <a:spcAft>
                          <a:spcPts val="0"/>
                        </a:spcAft>
                        <a:buClr>
                          <a:srgbClr val="000000"/>
                        </a:buClr>
                        <a:buSzPts val="1400"/>
                        <a:buFont typeface="Calibri"/>
                        <a:buNone/>
                      </a:pPr>
                      <a:r>
                        <a:rPr lang="en-CA" sz="2400"/>
                        <a:t>Réunions avec le gouvernement et d’autres partenaires</a:t>
                      </a:r>
                      <a:endParaRPr sz="2400">
                        <a:latin typeface="Arial"/>
                        <a:ea typeface="Arial"/>
                        <a:cs typeface="Arial"/>
                        <a:sym typeface="Arial"/>
                      </a:endParaRPr>
                    </a:p>
                  </a:txBody>
                  <a:tcPr marT="0" marB="0" marR="52900" marL="52900" anchor="ctr">
                    <a:lnL cap="flat" cmpd="sng" w="19050">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368025">
                <a:tc vMerge="1"/>
                <a:tc vMerge="1"/>
                <a:tc>
                  <a:txBody>
                    <a:bodyPr/>
                    <a:lstStyle/>
                    <a:p>
                      <a:pPr indent="0" lvl="0" marL="0" marR="0" rtl="0" algn="l">
                        <a:spcBef>
                          <a:spcPts val="0"/>
                        </a:spcBef>
                        <a:spcAft>
                          <a:spcPts val="0"/>
                        </a:spcAft>
                        <a:buNone/>
                      </a:pPr>
                      <a:r>
                        <a:t/>
                      </a:r>
                      <a:endParaRPr sz="2400">
                        <a:latin typeface="Arial"/>
                        <a:ea typeface="Arial"/>
                        <a:cs typeface="Arial"/>
                        <a:sym typeface="Arial"/>
                      </a:endParaRPr>
                    </a:p>
                  </a:txBody>
                  <a:tcPr marT="0" marB="0" marR="52900" marL="52900" anchor="ctr">
                    <a:lnL cap="flat" cmpd="sng" w="19050">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368025">
                <a:tc vMerge="1"/>
                <a:tc vMerge="1"/>
                <a:tc>
                  <a:txBody>
                    <a:bodyPr/>
                    <a:lstStyle/>
                    <a:p>
                      <a:pPr indent="0" lvl="0" marL="0" marR="0" rtl="0" algn="l">
                        <a:spcBef>
                          <a:spcPts val="0"/>
                        </a:spcBef>
                        <a:spcAft>
                          <a:spcPts val="0"/>
                        </a:spcAft>
                        <a:buNone/>
                      </a:pPr>
                      <a:r>
                        <a:t/>
                      </a:r>
                      <a:endParaRPr sz="2400">
                        <a:latin typeface="Arial"/>
                        <a:ea typeface="Arial"/>
                        <a:cs typeface="Arial"/>
                        <a:sym typeface="Arial"/>
                      </a:endParaRPr>
                    </a:p>
                  </a:txBody>
                  <a:tcPr marT="0" marB="0" marR="52900" marL="52900" anchor="ctr">
                    <a:lnL cap="flat" cmpd="sng" w="19050">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368025">
                <a:tc vMerge="1"/>
                <a:tc vMerge="1"/>
                <a:tc>
                  <a:txBody>
                    <a:bodyPr/>
                    <a:lstStyle/>
                    <a:p>
                      <a:pPr indent="0" lvl="0" marL="0" marR="0" rtl="0" algn="l">
                        <a:spcBef>
                          <a:spcPts val="0"/>
                        </a:spcBef>
                        <a:spcAft>
                          <a:spcPts val="0"/>
                        </a:spcAft>
                        <a:buClr>
                          <a:srgbClr val="000000"/>
                        </a:buClr>
                        <a:buSzPts val="1400"/>
                        <a:buFont typeface="Calibri"/>
                        <a:buNone/>
                      </a:pPr>
                      <a:r>
                        <a:rPr lang="en-CA" sz="2400"/>
                        <a:t>Services de c</a:t>
                      </a:r>
                      <a:r>
                        <a:rPr lang="en-CA" sz="2400"/>
                        <a:t>onsultation</a:t>
                      </a:r>
                      <a:endParaRPr sz="2400">
                        <a:latin typeface="Arial"/>
                        <a:ea typeface="Arial"/>
                        <a:cs typeface="Arial"/>
                        <a:sym typeface="Arial"/>
                      </a:endParaRPr>
                    </a:p>
                  </a:txBody>
                  <a:tcPr marT="0" marB="0" marR="52900" marL="52900" anchor="ctr">
                    <a:lnL cap="flat" cmpd="sng" w="19050">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368025">
                <a:tc vMerge="1"/>
                <a:tc vMerge="1"/>
                <a:tc>
                  <a:txBody>
                    <a:bodyPr/>
                    <a:lstStyle/>
                    <a:p>
                      <a:pPr indent="0" lvl="0" marL="0" marR="0" rtl="0" algn="l">
                        <a:spcBef>
                          <a:spcPts val="0"/>
                        </a:spcBef>
                        <a:spcAft>
                          <a:spcPts val="0"/>
                        </a:spcAft>
                        <a:buClr>
                          <a:srgbClr val="000000"/>
                        </a:buClr>
                        <a:buSzPts val="1400"/>
                        <a:buFont typeface="Calibri"/>
                        <a:buNone/>
                      </a:pPr>
                      <a:r>
                        <a:rPr lang="en-CA" sz="2400"/>
                        <a:t>Collecte de données</a:t>
                      </a:r>
                      <a:endParaRPr sz="2400">
                        <a:latin typeface="Arial"/>
                        <a:ea typeface="Arial"/>
                        <a:cs typeface="Arial"/>
                        <a:sym typeface="Arial"/>
                      </a:endParaRPr>
                    </a:p>
                  </a:txBody>
                  <a:tcPr marT="0" marB="0" marR="52900" marL="52900" anchor="ctr">
                    <a:lnL cap="flat" cmpd="sng" w="19050">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368025">
                <a:tc vMerge="1"/>
                <a:tc vMerge="1"/>
                <a:tc>
                  <a:txBody>
                    <a:bodyPr/>
                    <a:lstStyle/>
                    <a:p>
                      <a:pPr indent="0" lvl="0" marL="0" marR="0" rtl="0" algn="l">
                        <a:spcBef>
                          <a:spcPts val="0"/>
                        </a:spcBef>
                        <a:spcAft>
                          <a:spcPts val="0"/>
                        </a:spcAft>
                        <a:buNone/>
                      </a:pPr>
                      <a:r>
                        <a:t/>
                      </a:r>
                      <a:endParaRPr sz="2400">
                        <a:latin typeface="Arial"/>
                        <a:ea typeface="Arial"/>
                        <a:cs typeface="Arial"/>
                        <a:sym typeface="Arial"/>
                      </a:endParaRPr>
                    </a:p>
                  </a:txBody>
                  <a:tcPr marT="0" marB="0" marR="52900" marL="52900" anchor="ctr">
                    <a:lnL cap="flat" cmpd="sng" w="19050">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368025">
                <a:tc vMerge="1"/>
                <a:tc rowSpan="2">
                  <a:txBody>
                    <a:bodyPr/>
                    <a:lstStyle/>
                    <a:p>
                      <a:pPr indent="0" lvl="0" marL="0" marR="0" rtl="0" algn="l">
                        <a:spcBef>
                          <a:spcPts val="0"/>
                        </a:spcBef>
                        <a:spcAft>
                          <a:spcPts val="0"/>
                        </a:spcAft>
                        <a:buNone/>
                      </a:pPr>
                      <a:r>
                        <a:rPr lang="en-CA" sz="2400"/>
                        <a:t>Lieux accessibles</a:t>
                      </a:r>
                      <a:endParaRPr sz="2400"/>
                    </a:p>
                  </a:txBody>
                  <a:tcPr marT="0" marB="0" marR="52900" marL="52900" anchor="ctr">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marR="0" rtl="0" algn="l">
                        <a:spcBef>
                          <a:spcPts val="0"/>
                        </a:spcBef>
                        <a:spcAft>
                          <a:spcPts val="0"/>
                        </a:spcAft>
                        <a:buClr>
                          <a:srgbClr val="000000"/>
                        </a:buClr>
                        <a:buSzPts val="1400"/>
                        <a:buFont typeface="Calibri"/>
                        <a:buNone/>
                      </a:pPr>
                      <a:r>
                        <a:rPr lang="en-CA" sz="2400"/>
                        <a:t>Réunions</a:t>
                      </a:r>
                      <a:endParaRPr sz="2400">
                        <a:latin typeface="Arial"/>
                        <a:ea typeface="Arial"/>
                        <a:cs typeface="Arial"/>
                        <a:sym typeface="Arial"/>
                      </a:endParaRPr>
                    </a:p>
                  </a:txBody>
                  <a:tcPr marT="0" marB="0" marR="52900" marL="52900" anchor="ctr">
                    <a:lnL cap="flat" cmpd="sng" w="19050">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368025">
                <a:tc vMerge="1"/>
                <a:tc vMerge="1"/>
                <a:tc>
                  <a:txBody>
                    <a:bodyPr/>
                    <a:lstStyle/>
                    <a:p>
                      <a:pPr indent="0" lvl="0" marL="0" marR="0" rtl="0" algn="l">
                        <a:spcBef>
                          <a:spcPts val="0"/>
                        </a:spcBef>
                        <a:spcAft>
                          <a:spcPts val="0"/>
                        </a:spcAft>
                        <a:buClr>
                          <a:srgbClr val="000000"/>
                        </a:buClr>
                        <a:buSzPts val="1400"/>
                        <a:buFont typeface="Calibri"/>
                        <a:buNone/>
                      </a:pPr>
                      <a:r>
                        <a:rPr lang="en-CA" sz="2400"/>
                        <a:t> </a:t>
                      </a:r>
                      <a:endParaRPr sz="2400">
                        <a:latin typeface="Arial"/>
                        <a:ea typeface="Arial"/>
                        <a:cs typeface="Arial"/>
                        <a:sym typeface="Arial"/>
                      </a:endParaRPr>
                    </a:p>
                  </a:txBody>
                  <a:tcPr marT="0" marB="0" marR="52900" marL="52900" anchor="ctr">
                    <a:lnL cap="flat" cmpd="sng" w="19050">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764375">
                <a:tc vMerge="1"/>
                <a:tc rowSpan="4">
                  <a:txBody>
                    <a:bodyPr/>
                    <a:lstStyle/>
                    <a:p>
                      <a:pPr indent="0" lvl="0" marL="0" marR="0" rtl="0" algn="l">
                        <a:spcBef>
                          <a:spcPts val="0"/>
                        </a:spcBef>
                        <a:spcAft>
                          <a:spcPts val="0"/>
                        </a:spcAft>
                        <a:buNone/>
                      </a:pPr>
                      <a:r>
                        <a:rPr lang="en-CA" sz="2400"/>
                        <a:t>Matériel technique accessible</a:t>
                      </a:r>
                      <a:endParaRPr sz="2400"/>
                    </a:p>
                  </a:txBody>
                  <a:tcPr marT="0" marB="0" marR="52900" marL="52900" anchor="ctr">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marR="0" rtl="0" algn="l">
                        <a:spcBef>
                          <a:spcPts val="0"/>
                        </a:spcBef>
                        <a:spcAft>
                          <a:spcPts val="0"/>
                        </a:spcAft>
                        <a:buClr>
                          <a:srgbClr val="000000"/>
                        </a:buClr>
                        <a:buSzPts val="1400"/>
                        <a:buFont typeface="Calibri"/>
                        <a:buNone/>
                      </a:pPr>
                      <a:r>
                        <a:rPr lang="en-CA" sz="2400"/>
                        <a:t>Matériel, y compris les diagrammes et autres éléments visuels, lisibles par un logiciel de lecture d’écran</a:t>
                      </a:r>
                      <a:endParaRPr sz="2400">
                        <a:latin typeface="Arial"/>
                        <a:ea typeface="Arial"/>
                        <a:cs typeface="Arial"/>
                        <a:sym typeface="Arial"/>
                      </a:endParaRPr>
                    </a:p>
                  </a:txBody>
                  <a:tcPr marT="0" marB="0" marR="52900" marL="52900" anchor="ctr">
                    <a:lnL cap="flat" cmpd="sng" w="19050">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368025">
                <a:tc vMerge="1"/>
                <a:tc vMerge="1"/>
                <a:tc>
                  <a:txBody>
                    <a:bodyPr/>
                    <a:lstStyle/>
                    <a:p>
                      <a:pPr indent="0" lvl="0" marL="0" marR="0" rtl="0" algn="l">
                        <a:spcBef>
                          <a:spcPts val="0"/>
                        </a:spcBef>
                        <a:spcAft>
                          <a:spcPts val="0"/>
                        </a:spcAft>
                        <a:buNone/>
                      </a:pPr>
                      <a:r>
                        <a:t/>
                      </a:r>
                      <a:endParaRPr sz="2400">
                        <a:latin typeface="Arial"/>
                        <a:ea typeface="Arial"/>
                        <a:cs typeface="Arial"/>
                        <a:sym typeface="Arial"/>
                      </a:endParaRPr>
                    </a:p>
                  </a:txBody>
                  <a:tcPr marT="0" marB="0" marR="52900" marL="52900" anchor="ctr">
                    <a:lnL cap="flat" cmpd="sng" w="19050">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368025">
                <a:tc vMerge="1"/>
                <a:tc vMerge="1"/>
                <a:tc>
                  <a:txBody>
                    <a:bodyPr/>
                    <a:lstStyle/>
                    <a:p>
                      <a:pPr indent="0" lvl="0" marL="0" marR="0" rtl="0" algn="l">
                        <a:spcBef>
                          <a:spcPts val="0"/>
                        </a:spcBef>
                        <a:spcAft>
                          <a:spcPts val="0"/>
                        </a:spcAft>
                        <a:buClr>
                          <a:srgbClr val="000000"/>
                        </a:buClr>
                        <a:buSzPts val="1400"/>
                        <a:buFont typeface="Calibri"/>
                        <a:buNone/>
                      </a:pPr>
                      <a:r>
                        <a:rPr lang="en-CA" sz="2400"/>
                        <a:t>Langage simple et inclusif</a:t>
                      </a:r>
                      <a:endParaRPr sz="2400"/>
                    </a:p>
                  </a:txBody>
                  <a:tcPr marT="0" marB="0" marR="52900" marL="52900" anchor="ctr">
                    <a:lnL cap="flat" cmpd="sng" w="19050">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368025">
                <a:tc vMerge="1"/>
                <a:tc vMerge="1"/>
                <a:tc>
                  <a:txBody>
                    <a:bodyPr/>
                    <a:lstStyle/>
                    <a:p>
                      <a:pPr indent="0" lvl="0" marL="0" marR="0" rtl="0" algn="l">
                        <a:spcBef>
                          <a:spcPts val="0"/>
                        </a:spcBef>
                        <a:spcAft>
                          <a:spcPts val="0"/>
                        </a:spcAft>
                        <a:buNone/>
                      </a:pPr>
                      <a:r>
                        <a:t/>
                      </a:r>
                      <a:endParaRPr sz="2400">
                        <a:latin typeface="Arial"/>
                        <a:ea typeface="Arial"/>
                        <a:cs typeface="Arial"/>
                        <a:sym typeface="Arial"/>
                      </a:endParaRPr>
                    </a:p>
                  </a:txBody>
                  <a:tcPr marT="0" marB="0" marR="52900" marL="52900" anchor="ctr">
                    <a:lnL cap="flat" cmpd="sng" w="19050">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1104175">
                <a:tc vMerge="1"/>
                <a:tc>
                  <a:txBody>
                    <a:bodyPr/>
                    <a:lstStyle/>
                    <a:p>
                      <a:pPr indent="0" lvl="0" marL="0" rtl="0" algn="l">
                        <a:spcBef>
                          <a:spcPts val="0"/>
                        </a:spcBef>
                        <a:spcAft>
                          <a:spcPts val="0"/>
                        </a:spcAft>
                        <a:buClr>
                          <a:schemeClr val="dk1"/>
                        </a:buClr>
                        <a:buSzPts val="1400"/>
                        <a:buFont typeface="Arial"/>
                        <a:buNone/>
                      </a:pPr>
                      <a:r>
                        <a:rPr lang="en-CA" sz="2400">
                          <a:solidFill>
                            <a:schemeClr val="dk1"/>
                          </a:solidFill>
                        </a:rPr>
                        <a:t>Événements en ligne accessibles</a:t>
                      </a:r>
                      <a:endParaRPr sz="2400">
                        <a:solidFill>
                          <a:schemeClr val="dk1"/>
                        </a:solidFill>
                      </a:endParaRPr>
                    </a:p>
                  </a:txBody>
                  <a:tcPr marT="0" marB="0" marR="52900" marL="52900" anchor="ctr">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en-CA" sz="2400">
                          <a:solidFill>
                            <a:schemeClr val="dk1"/>
                          </a:solidFill>
                        </a:rPr>
                        <a:t>Sous-titrage, interprétation en langue des signes, traduction dans différentes langues</a:t>
                      </a:r>
                      <a:endParaRPr sz="2400">
                        <a:solidFill>
                          <a:schemeClr val="dk1"/>
                        </a:solidFill>
                      </a:endParaRPr>
                    </a:p>
                  </a:txBody>
                  <a:tcPr marT="0" marB="0" marR="52900" marL="52900" anchor="ctr">
                    <a:lnL cap="flat" cmpd="sng" w="19050">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r>
              <a:tr h="616200">
                <a:tc rowSpan="4">
                  <a:txBody>
                    <a:bodyPr/>
                    <a:lstStyle/>
                    <a:p>
                      <a:pPr indent="0" lvl="0" marL="0" marR="0" rtl="0" algn="ctr">
                        <a:spcBef>
                          <a:spcPts val="0"/>
                        </a:spcBef>
                        <a:spcAft>
                          <a:spcPts val="0"/>
                        </a:spcAft>
                        <a:buClr>
                          <a:srgbClr val="000000"/>
                        </a:buClr>
                        <a:buSzPts val="1600"/>
                        <a:buFont typeface="Calibri"/>
                        <a:buNone/>
                      </a:pPr>
                      <a:r>
                        <a:rPr lang="en-CA" sz="2400"/>
                        <a:t>Activités ciblées</a:t>
                      </a:r>
                      <a:endParaRPr sz="2400"/>
                    </a:p>
                  </a:txBody>
                  <a:tcPr marT="0" marB="0" marR="52900" marL="52900" anchor="ctr">
                    <a:lnL cap="flat" cmpd="sng" w="28575">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marR="0" rtl="0" algn="l">
                        <a:spcBef>
                          <a:spcPts val="0"/>
                        </a:spcBef>
                        <a:spcAft>
                          <a:spcPts val="0"/>
                        </a:spcAft>
                        <a:buClr>
                          <a:srgbClr val="000000"/>
                        </a:buClr>
                        <a:buSzPts val="1400"/>
                        <a:buFont typeface="Calibri"/>
                        <a:buNone/>
                      </a:pPr>
                      <a:r>
                        <a:rPr lang="en-CA" sz="2400"/>
                        <a:t>Événements de sensibilisation au handicap</a:t>
                      </a:r>
                      <a:endParaRPr sz="2400">
                        <a:latin typeface="Arial"/>
                        <a:ea typeface="Arial"/>
                        <a:cs typeface="Arial"/>
                        <a:sym typeface="Arial"/>
                      </a:endParaRPr>
                    </a:p>
                  </a:txBody>
                  <a:tcPr marT="0" marB="0" marR="52900" marL="52900" anchor="ctr">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marR="0" rtl="0" algn="l">
                        <a:spcBef>
                          <a:spcPts val="0"/>
                        </a:spcBef>
                        <a:spcAft>
                          <a:spcPts val="0"/>
                        </a:spcAft>
                        <a:buClr>
                          <a:srgbClr val="000000"/>
                        </a:buClr>
                        <a:buSzPts val="1400"/>
                        <a:buFont typeface="Calibri"/>
                        <a:buNone/>
                      </a:pPr>
                      <a:r>
                        <a:rPr lang="en-CA" sz="2400"/>
                        <a:t>Communautés et autres parties prenantes</a:t>
                      </a:r>
                      <a:endParaRPr sz="2400"/>
                    </a:p>
                  </a:txBody>
                  <a:tcPr marT="0" marB="0" marR="52900" marL="52900" anchor="ctr">
                    <a:lnL cap="flat" cmpd="sng" w="19050">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541375">
                <a:tc vMerge="1"/>
                <a:tc>
                  <a:txBody>
                    <a:bodyPr/>
                    <a:lstStyle/>
                    <a:p>
                      <a:pPr indent="0" lvl="0" marL="0" marR="0" rtl="0" algn="l">
                        <a:spcBef>
                          <a:spcPts val="0"/>
                        </a:spcBef>
                        <a:spcAft>
                          <a:spcPts val="0"/>
                        </a:spcAft>
                        <a:buNone/>
                      </a:pPr>
                      <a:r>
                        <a:rPr lang="en-CA" sz="2400"/>
                        <a:t>Réunion</a:t>
                      </a:r>
                      <a:endParaRPr sz="2400"/>
                    </a:p>
                  </a:txBody>
                  <a:tcPr marT="0" marB="0" marR="52900" marL="52900" anchor="b">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lang="en-CA" sz="2400"/>
                        <a:t>Développement de partenariats</a:t>
                      </a:r>
                      <a:endParaRPr sz="2400"/>
                    </a:p>
                  </a:txBody>
                  <a:tcPr marT="0" marB="0" marR="52900" marL="52900" anchor="b">
                    <a:lnL cap="flat" cmpd="sng" w="19050">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747950">
                <a:tc vMerge="1"/>
                <a:tc>
                  <a:txBody>
                    <a:bodyPr/>
                    <a:lstStyle/>
                    <a:p>
                      <a:pPr indent="0" lvl="0" marL="0" marR="0" rtl="0" algn="l">
                        <a:spcBef>
                          <a:spcPts val="0"/>
                        </a:spcBef>
                        <a:spcAft>
                          <a:spcPts val="0"/>
                        </a:spcAft>
                        <a:buClr>
                          <a:srgbClr val="000000"/>
                        </a:buClr>
                        <a:buSzPts val="1400"/>
                        <a:buFont typeface="Calibri"/>
                        <a:buNone/>
                      </a:pPr>
                      <a:r>
                        <a:rPr lang="en-CA" sz="2400"/>
                        <a:t>Formation</a:t>
                      </a:r>
                      <a:endParaRPr sz="2400">
                        <a:latin typeface="Arial"/>
                        <a:ea typeface="Arial"/>
                        <a:cs typeface="Arial"/>
                        <a:sym typeface="Arial"/>
                      </a:endParaRPr>
                    </a:p>
                  </a:txBody>
                  <a:tcPr marT="0" marB="0" marR="52900" marL="52900" anchor="b">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marR="0" rtl="0" algn="l">
                        <a:spcBef>
                          <a:spcPts val="0"/>
                        </a:spcBef>
                        <a:spcAft>
                          <a:spcPts val="0"/>
                        </a:spcAft>
                        <a:buClr>
                          <a:srgbClr val="000000"/>
                        </a:buClr>
                        <a:buSzPts val="1400"/>
                        <a:buFont typeface="Calibri"/>
                        <a:buNone/>
                      </a:pPr>
                      <a:r>
                        <a:rPr lang="en-CA" sz="2400"/>
                        <a:t>Développement des capacités des OPH et des groupes d’entraide</a:t>
                      </a:r>
                      <a:endParaRPr sz="2400">
                        <a:latin typeface="Arial"/>
                        <a:ea typeface="Arial"/>
                        <a:cs typeface="Arial"/>
                        <a:sym typeface="Arial"/>
                      </a:endParaRPr>
                    </a:p>
                  </a:txBody>
                  <a:tcPr marT="0" marB="0" marR="52900" marL="52900" anchor="ctr">
                    <a:lnL cap="flat" cmpd="sng" w="19050">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606100">
                <a:tc vMerge="1"/>
                <a:tc>
                  <a:txBody>
                    <a:bodyPr/>
                    <a:lstStyle/>
                    <a:p>
                      <a:pPr indent="0" lvl="0" marL="0" marR="0" rtl="0" algn="l">
                        <a:spcBef>
                          <a:spcPts val="0"/>
                        </a:spcBef>
                        <a:spcAft>
                          <a:spcPts val="0"/>
                        </a:spcAft>
                        <a:buClr>
                          <a:srgbClr val="000000"/>
                        </a:buClr>
                        <a:buSzPts val="1400"/>
                        <a:buFont typeface="Calibri"/>
                        <a:buNone/>
                      </a:pPr>
                      <a:r>
                        <a:rPr lang="en-CA" sz="2400"/>
                        <a:t>Soutien aux activités, par exemple, audits d’accessibilité</a:t>
                      </a:r>
                      <a:endParaRPr sz="2400">
                        <a:latin typeface="Arial"/>
                        <a:ea typeface="Arial"/>
                        <a:cs typeface="Arial"/>
                        <a:sym typeface="Arial"/>
                      </a:endParaRPr>
                    </a:p>
                  </a:txBody>
                  <a:tcPr marT="0" marB="0" marR="52900" marL="52900" anchor="b">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lang="en-CA" sz="2400"/>
                        <a:t>Mis en œuvre par les OPH et les groupes d’entraide</a:t>
                      </a:r>
                      <a:endParaRPr sz="2400"/>
                    </a:p>
                  </a:txBody>
                  <a:tcPr marT="0" marB="0" marR="52900" marL="52900" anchor="ctr">
                    <a:lnL cap="flat" cmpd="sng" w="19050">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r>
              <a:tr h="572300">
                <a:tc>
                  <a:txBody>
                    <a:bodyPr/>
                    <a:lstStyle/>
                    <a:p>
                      <a:pPr indent="0" lvl="0" marL="0" marR="0" rtl="0" algn="ctr">
                        <a:spcBef>
                          <a:spcPts val="0"/>
                        </a:spcBef>
                        <a:spcAft>
                          <a:spcPts val="0"/>
                        </a:spcAft>
                        <a:buClr>
                          <a:srgbClr val="000000"/>
                        </a:buClr>
                        <a:buSzPts val="1600"/>
                        <a:buFont typeface="Calibri"/>
                        <a:buNone/>
                      </a:pPr>
                      <a:r>
                        <a:rPr lang="en-CA" sz="2400"/>
                        <a:t>Ressources humaines</a:t>
                      </a:r>
                      <a:endParaRPr sz="2400">
                        <a:latin typeface="Arial"/>
                        <a:ea typeface="Arial"/>
                        <a:cs typeface="Arial"/>
                        <a:sym typeface="Arial"/>
                      </a:endParaRPr>
                    </a:p>
                  </a:txBody>
                  <a:tcPr marT="0" marB="0" marR="52900" marL="52900" anchor="ctr">
                    <a:lnL cap="flat" cmpd="sng" w="28575">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marR="0" rtl="0" algn="l">
                        <a:spcBef>
                          <a:spcPts val="0"/>
                        </a:spcBef>
                        <a:spcAft>
                          <a:spcPts val="0"/>
                        </a:spcAft>
                        <a:buClr>
                          <a:srgbClr val="000000"/>
                        </a:buClr>
                        <a:buSzPts val="1400"/>
                        <a:buFont typeface="Calibri"/>
                        <a:buNone/>
                      </a:pPr>
                      <a:r>
                        <a:rPr lang="en-CA" sz="2400"/>
                        <a:t> </a:t>
                      </a:r>
                      <a:endParaRPr sz="2400">
                        <a:latin typeface="Arial"/>
                        <a:ea typeface="Arial"/>
                        <a:cs typeface="Arial"/>
                        <a:sym typeface="Arial"/>
                      </a:endParaRPr>
                    </a:p>
                  </a:txBody>
                  <a:tcPr marT="0" marB="0" marR="52900" marL="52900" anchor="b">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marR="0" rtl="0" algn="l">
                        <a:spcBef>
                          <a:spcPts val="0"/>
                        </a:spcBef>
                        <a:spcAft>
                          <a:spcPts val="0"/>
                        </a:spcAft>
                        <a:buClr>
                          <a:srgbClr val="000000"/>
                        </a:buClr>
                        <a:buSzPts val="1400"/>
                        <a:buFont typeface="Calibri"/>
                        <a:buNone/>
                      </a:pPr>
                      <a:r>
                        <a:rPr lang="en-CA" sz="2400"/>
                        <a:t>Expertise en matière d’inclusion des personnes en situation de handicap pour le projet</a:t>
                      </a:r>
                      <a:endParaRPr sz="2400"/>
                    </a:p>
                  </a:txBody>
                  <a:tcPr marT="0" marB="0" marR="52900" marL="52900" anchor="ctr">
                    <a:lnL cap="flat" cmpd="sng" w="19050">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20"/>
          <p:cNvSpPr txBox="1"/>
          <p:nvPr/>
        </p:nvSpPr>
        <p:spPr>
          <a:xfrm>
            <a:off x="0" y="810000"/>
            <a:ext cx="16210500" cy="1343400"/>
          </a:xfrm>
          <a:prstGeom prst="rect">
            <a:avLst/>
          </a:prstGeom>
          <a:solidFill>
            <a:srgbClr val="4F1337"/>
          </a:solidFill>
          <a:ln>
            <a:noFill/>
          </a:ln>
        </p:spPr>
        <p:txBody>
          <a:bodyPr anchorCtr="0" anchor="ctr" bIns="50800" lIns="158400" spcFirstLastPara="1" rIns="50800" wrap="square" tIns="50800">
            <a:noAutofit/>
          </a:bodyPr>
          <a:lstStyle/>
          <a:p>
            <a:pPr indent="0" lvl="0" marL="0" marR="0" rtl="0" algn="l">
              <a:lnSpc>
                <a:spcPct val="100000"/>
              </a:lnSpc>
              <a:spcBef>
                <a:spcPts val="0"/>
              </a:spcBef>
              <a:spcAft>
                <a:spcPts val="0"/>
              </a:spcAft>
              <a:buClr>
                <a:srgbClr val="000000"/>
              </a:buClr>
              <a:buSzPts val="7200"/>
              <a:buFont typeface="Arial"/>
              <a:buNone/>
            </a:pPr>
            <a:r>
              <a:rPr b="1" lang="en-CA" sz="7200">
                <a:solidFill>
                  <a:schemeClr val="lt1"/>
                </a:solidFill>
              </a:rPr>
              <a:t>Budget</a:t>
            </a:r>
            <a:endParaRPr b="1" sz="7200">
              <a:solidFill>
                <a:schemeClr val="lt1"/>
              </a:solidFill>
            </a:endParaRPr>
          </a:p>
        </p:txBody>
      </p:sp>
      <p:sp>
        <p:nvSpPr>
          <p:cNvPr id="122" name="Google Shape;122;p20"/>
          <p:cNvSpPr txBox="1"/>
          <p:nvPr/>
        </p:nvSpPr>
        <p:spPr>
          <a:xfrm>
            <a:off x="13580852" y="7219825"/>
            <a:ext cx="9771600" cy="4398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CA" sz="4700">
                <a:solidFill>
                  <a:srgbClr val="993365"/>
                </a:solidFill>
              </a:rPr>
              <a:t>Activités ou investissements de soutien</a:t>
            </a:r>
            <a:endParaRPr b="1" sz="4700">
              <a:solidFill>
                <a:srgbClr val="993365"/>
              </a:solidFill>
            </a:endParaRPr>
          </a:p>
          <a:p>
            <a:pPr indent="0" lvl="0" marL="0" rtl="0" algn="l">
              <a:spcBef>
                <a:spcPts val="0"/>
              </a:spcBef>
              <a:spcAft>
                <a:spcPts val="0"/>
              </a:spcAft>
              <a:buNone/>
            </a:pPr>
            <a:r>
              <a:t/>
            </a:r>
            <a:endParaRPr/>
          </a:p>
          <a:p>
            <a:pPr indent="-469900" lvl="0" marL="914400" rtl="0" algn="l">
              <a:spcBef>
                <a:spcPts val="0"/>
              </a:spcBef>
              <a:spcAft>
                <a:spcPts val="0"/>
              </a:spcAft>
              <a:buSzPts val="3800"/>
              <a:buChar char="↪"/>
            </a:pPr>
            <a:r>
              <a:rPr lang="en-CA" sz="3800"/>
              <a:t>Évaluation de l’accessibilité et de l’inclusion des personnes en situation de handicap</a:t>
            </a:r>
            <a:endParaRPr sz="3800"/>
          </a:p>
          <a:p>
            <a:pPr indent="-469900" lvl="0" marL="914400" rtl="0" algn="l">
              <a:spcBef>
                <a:spcPts val="0"/>
              </a:spcBef>
              <a:spcAft>
                <a:spcPts val="0"/>
              </a:spcAft>
              <a:buSzPts val="3800"/>
              <a:buChar char="↪"/>
            </a:pPr>
            <a:r>
              <a:rPr lang="en-CA" sz="3800"/>
              <a:t>Responsable de l’inclusion des personnes en situation de handicap</a:t>
            </a:r>
            <a:endParaRPr sz="3800"/>
          </a:p>
          <a:p>
            <a:pPr indent="0" lvl="0" marL="0" rtl="0" algn="l">
              <a:spcBef>
                <a:spcPts val="0"/>
              </a:spcBef>
              <a:spcAft>
                <a:spcPts val="0"/>
              </a:spcAft>
              <a:buNone/>
            </a:pPr>
            <a:r>
              <a:t/>
            </a:r>
            <a:endParaRPr sz="3800"/>
          </a:p>
        </p:txBody>
      </p:sp>
      <p:sp>
        <p:nvSpPr>
          <p:cNvPr id="123" name="Google Shape;123;p20"/>
          <p:cNvSpPr txBox="1"/>
          <p:nvPr/>
        </p:nvSpPr>
        <p:spPr>
          <a:xfrm>
            <a:off x="13580838" y="3124525"/>
            <a:ext cx="9771600" cy="3097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CA" sz="4700">
                <a:solidFill>
                  <a:srgbClr val="993365"/>
                </a:solidFill>
              </a:rPr>
              <a:t>Accessibilité</a:t>
            </a:r>
            <a:endParaRPr b="1" sz="4700">
              <a:solidFill>
                <a:srgbClr val="993365"/>
              </a:solidFill>
            </a:endParaRPr>
          </a:p>
          <a:p>
            <a:pPr indent="0" lvl="0" marL="0" rtl="0" algn="l">
              <a:spcBef>
                <a:spcPts val="0"/>
              </a:spcBef>
              <a:spcAft>
                <a:spcPts val="0"/>
              </a:spcAft>
              <a:buNone/>
            </a:pPr>
            <a:r>
              <a:t/>
            </a:r>
            <a:endParaRPr/>
          </a:p>
          <a:p>
            <a:pPr indent="-469900" lvl="0" marL="914400" rtl="0" algn="l">
              <a:spcBef>
                <a:spcPts val="0"/>
              </a:spcBef>
              <a:spcAft>
                <a:spcPts val="0"/>
              </a:spcAft>
              <a:buSzPts val="3800"/>
              <a:buChar char="↪"/>
            </a:pPr>
            <a:r>
              <a:rPr lang="en-CA" sz="3800"/>
              <a:t>Lieux accessibles</a:t>
            </a:r>
            <a:endParaRPr sz="3800"/>
          </a:p>
          <a:p>
            <a:pPr indent="-469900" lvl="0" marL="914400" rtl="0" algn="l">
              <a:spcBef>
                <a:spcPts val="0"/>
              </a:spcBef>
              <a:spcAft>
                <a:spcPts val="0"/>
              </a:spcAft>
              <a:buSzPts val="3800"/>
              <a:buChar char="↪"/>
            </a:pPr>
            <a:r>
              <a:rPr lang="en-CA" sz="3800"/>
              <a:t>Information et matériel accessibles (p. ex. : formation)</a:t>
            </a:r>
            <a:endParaRPr sz="3800"/>
          </a:p>
          <a:p>
            <a:pPr indent="0" lvl="0" marL="0" rtl="0" algn="l">
              <a:spcBef>
                <a:spcPts val="0"/>
              </a:spcBef>
              <a:spcAft>
                <a:spcPts val="0"/>
              </a:spcAft>
              <a:buNone/>
            </a:pPr>
            <a:r>
              <a:t/>
            </a:r>
            <a:endParaRPr sz="3800"/>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124" name="Google Shape;124;p20"/>
          <p:cNvSpPr txBox="1"/>
          <p:nvPr/>
        </p:nvSpPr>
        <p:spPr>
          <a:xfrm>
            <a:off x="435174" y="2669500"/>
            <a:ext cx="11931600" cy="9099300"/>
          </a:xfrm>
          <a:prstGeom prst="rect">
            <a:avLst/>
          </a:prstGeom>
          <a:noFill/>
          <a:ln>
            <a:noFill/>
          </a:ln>
        </p:spPr>
        <p:txBody>
          <a:bodyPr anchorCtr="0" anchor="t" bIns="91425" lIns="91425" spcFirstLastPara="1" rIns="91425" wrap="square" tIns="91425">
            <a:noAutofit/>
          </a:bodyPr>
          <a:lstStyle/>
          <a:p>
            <a:pPr indent="0" lvl="0" marL="0" rtl="0" algn="l">
              <a:lnSpc>
                <a:spcPct val="97590"/>
              </a:lnSpc>
              <a:spcBef>
                <a:spcPts val="600"/>
              </a:spcBef>
              <a:spcAft>
                <a:spcPts val="0"/>
              </a:spcAft>
              <a:buNone/>
            </a:pPr>
            <a:r>
              <a:rPr lang="en-CA" sz="3800">
                <a:solidFill>
                  <a:schemeClr val="dk1"/>
                </a:solidFill>
              </a:rPr>
              <a:t>Le budget devra intégrer les considérations liées à l’accessibilité et aux accommodements raisonnables pour : </a:t>
            </a:r>
            <a:endParaRPr sz="3800">
              <a:solidFill>
                <a:schemeClr val="dk1"/>
              </a:solidFill>
            </a:endParaRPr>
          </a:p>
          <a:p>
            <a:pPr indent="-387349" lvl="0" marL="899999" rtl="0" algn="l">
              <a:lnSpc>
                <a:spcPct val="97590"/>
              </a:lnSpc>
              <a:spcBef>
                <a:spcPts val="600"/>
              </a:spcBef>
              <a:spcAft>
                <a:spcPts val="0"/>
              </a:spcAft>
              <a:buClr>
                <a:schemeClr val="dk1"/>
              </a:buClr>
              <a:buSzPts val="2500"/>
              <a:buChar char="●"/>
            </a:pPr>
            <a:r>
              <a:rPr lang="en-CA" sz="3800">
                <a:solidFill>
                  <a:schemeClr val="dk1"/>
                </a:solidFill>
              </a:rPr>
              <a:t>assurer la participation des personnes en situation de handicap au projet; </a:t>
            </a:r>
            <a:endParaRPr sz="3800">
              <a:solidFill>
                <a:schemeClr val="dk1"/>
              </a:solidFill>
            </a:endParaRPr>
          </a:p>
          <a:p>
            <a:pPr indent="-387349" lvl="0" marL="899999" rtl="0" algn="l">
              <a:lnSpc>
                <a:spcPct val="97590"/>
              </a:lnSpc>
              <a:spcBef>
                <a:spcPts val="0"/>
              </a:spcBef>
              <a:spcAft>
                <a:spcPts val="0"/>
              </a:spcAft>
              <a:buClr>
                <a:schemeClr val="dk1"/>
              </a:buClr>
              <a:buSzPts val="2500"/>
              <a:buChar char="●"/>
            </a:pPr>
            <a:r>
              <a:rPr lang="en-CA" sz="3800">
                <a:solidFill>
                  <a:schemeClr val="dk1"/>
                </a:solidFill>
              </a:rPr>
              <a:t>faciliter la collecte de données; </a:t>
            </a:r>
            <a:endParaRPr sz="3800">
              <a:solidFill>
                <a:schemeClr val="dk1"/>
              </a:solidFill>
            </a:endParaRPr>
          </a:p>
          <a:p>
            <a:pPr indent="-387349" lvl="0" marL="899999" rtl="0" algn="l">
              <a:lnSpc>
                <a:spcPct val="97590"/>
              </a:lnSpc>
              <a:spcBef>
                <a:spcPts val="0"/>
              </a:spcBef>
              <a:spcAft>
                <a:spcPts val="0"/>
              </a:spcAft>
              <a:buClr>
                <a:schemeClr val="dk1"/>
              </a:buClr>
              <a:buSzPts val="2500"/>
              <a:buChar char="●"/>
            </a:pPr>
            <a:r>
              <a:rPr lang="en-CA" sz="3800">
                <a:solidFill>
                  <a:schemeClr val="dk1"/>
                </a:solidFill>
              </a:rPr>
              <a:t>créer les conditions propices à l’établissement de partenariats pertinents et au renforcement des capacités d’un large éventail de parties prenantes.</a:t>
            </a:r>
            <a:endParaRPr sz="3800">
              <a:solidFill>
                <a:schemeClr val="dk1"/>
              </a:solidFill>
            </a:endParaRPr>
          </a:p>
          <a:p>
            <a:pPr indent="0" lvl="0" marL="0" rtl="0" algn="l">
              <a:spcBef>
                <a:spcPts val="0"/>
              </a:spcBef>
              <a:spcAft>
                <a:spcPts val="0"/>
              </a:spcAft>
              <a:buNone/>
            </a:pPr>
            <a:r>
              <a:t/>
            </a:r>
            <a:endParaRPr b="1" sz="4700">
              <a:solidFill>
                <a:srgbClr val="993365"/>
              </a:solidFill>
            </a:endParaRPr>
          </a:p>
          <a:p>
            <a:pPr indent="-387350" lvl="0" marL="914400" rtl="0" algn="l">
              <a:spcBef>
                <a:spcPts val="0"/>
              </a:spcBef>
              <a:spcAft>
                <a:spcPts val="0"/>
              </a:spcAft>
              <a:buSzPts val="2500"/>
              <a:buChar char="✓"/>
            </a:pPr>
            <a:r>
              <a:rPr lang="en-CA" sz="3800"/>
              <a:t>Frais de transport des personnes en situation de handicap et de leurs accompagnateur·trices, le cas échéant </a:t>
            </a:r>
            <a:endParaRPr sz="3800"/>
          </a:p>
          <a:p>
            <a:pPr indent="-387350" lvl="0" marL="914400" rtl="0" algn="l">
              <a:spcBef>
                <a:spcPts val="0"/>
              </a:spcBef>
              <a:spcAft>
                <a:spcPts val="0"/>
              </a:spcAft>
              <a:buSzPts val="2500"/>
              <a:buChar char="✓"/>
            </a:pPr>
            <a:r>
              <a:rPr lang="en-CA" sz="3800"/>
              <a:t>Interprète en langue des signes</a:t>
            </a:r>
            <a:endParaRPr sz="3800"/>
          </a:p>
          <a:p>
            <a:pPr indent="-387350" lvl="0" marL="914400" rtl="0" algn="l">
              <a:spcBef>
                <a:spcPts val="0"/>
              </a:spcBef>
              <a:spcAft>
                <a:spcPts val="0"/>
              </a:spcAft>
              <a:buSzPts val="2500"/>
              <a:buChar char="✓"/>
            </a:pPr>
            <a:r>
              <a:rPr lang="en-CA" sz="3800"/>
              <a:t>Horaires de travail flexibles, espace calme, logiciel de lecture d’écran</a:t>
            </a:r>
            <a:endParaRPr sz="3800"/>
          </a:p>
        </p:txBody>
      </p:sp>
      <p:cxnSp>
        <p:nvCxnSpPr>
          <p:cNvPr id="125" name="Google Shape;125;p20"/>
          <p:cNvCxnSpPr/>
          <p:nvPr/>
        </p:nvCxnSpPr>
        <p:spPr>
          <a:xfrm>
            <a:off x="13060088" y="3286375"/>
            <a:ext cx="43200" cy="8775600"/>
          </a:xfrm>
          <a:prstGeom prst="straightConnector1">
            <a:avLst/>
          </a:prstGeom>
          <a:noFill/>
          <a:ln cap="flat" cmpd="sng" w="9525">
            <a:solidFill>
              <a:schemeClr val="dk2"/>
            </a:solidFill>
            <a:prstDash val="solid"/>
            <a:round/>
            <a:headEnd len="med" w="med" type="none"/>
            <a:tailEnd len="med" w="med" type="none"/>
          </a:ln>
        </p:spPr>
      </p:cxnSp>
      <p:cxnSp>
        <p:nvCxnSpPr>
          <p:cNvPr id="126" name="Google Shape;126;p20"/>
          <p:cNvCxnSpPr/>
          <p:nvPr/>
        </p:nvCxnSpPr>
        <p:spPr>
          <a:xfrm rot="5400000">
            <a:off x="17892888" y="2333275"/>
            <a:ext cx="43200" cy="8775600"/>
          </a:xfrm>
          <a:prstGeom prst="straightConnector1">
            <a:avLst/>
          </a:prstGeom>
          <a:noFill/>
          <a:ln cap="flat" cmpd="sng" w="9525">
            <a:solidFill>
              <a:schemeClr val="dk2"/>
            </a:solidFill>
            <a:prstDash val="solid"/>
            <a:round/>
            <a:headEnd len="med" w="med" type="none"/>
            <a:tailEnd len="med" w="med" type="none"/>
          </a:ln>
        </p:spPr>
      </p:cxn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21"/>
          <p:cNvSpPr txBox="1"/>
          <p:nvPr/>
        </p:nvSpPr>
        <p:spPr>
          <a:xfrm>
            <a:off x="4292150" y="4692438"/>
            <a:ext cx="11722500" cy="4331100"/>
          </a:xfrm>
          <a:prstGeom prst="rect">
            <a:avLst/>
          </a:prstGeom>
          <a:noFill/>
          <a:ln>
            <a:noFill/>
          </a:ln>
        </p:spPr>
        <p:txBody>
          <a:bodyPr anchorCtr="0" anchor="t" bIns="45700" lIns="91425" spcFirstLastPara="1" rIns="91425" wrap="square" tIns="45700">
            <a:noAutofit/>
          </a:bodyPr>
          <a:lstStyle/>
          <a:p>
            <a:pPr indent="0" lvl="1" marL="0" marR="0" rtl="0" algn="l">
              <a:spcBef>
                <a:spcPts val="0"/>
              </a:spcBef>
              <a:spcAft>
                <a:spcPts val="0"/>
              </a:spcAft>
              <a:buNone/>
            </a:pPr>
            <a:r>
              <a:t/>
            </a:r>
            <a:endParaRPr b="0" i="0" sz="4851" u="none" cap="none" strike="noStrike">
              <a:solidFill>
                <a:srgbClr val="000000"/>
              </a:solidFill>
              <a:latin typeface="Calibri"/>
              <a:ea typeface="Calibri"/>
              <a:cs typeface="Calibri"/>
              <a:sym typeface="Calibri"/>
            </a:endParaRPr>
          </a:p>
          <a:p>
            <a:pPr indent="0" lvl="1" marL="0" rtl="0" algn="l">
              <a:spcBef>
                <a:spcPts val="0"/>
              </a:spcBef>
              <a:spcAft>
                <a:spcPts val="0"/>
              </a:spcAft>
              <a:buNone/>
            </a:pPr>
            <a:r>
              <a:rPr lang="en-CA" sz="7040"/>
              <a:t>Ai-je besoin de précisions sur un point en particulier?</a:t>
            </a:r>
            <a:endParaRPr sz="7040"/>
          </a:p>
          <a:p>
            <a:pPr indent="0" lvl="1" marL="207934" marR="0" rtl="0" algn="l">
              <a:spcBef>
                <a:spcPts val="0"/>
              </a:spcBef>
              <a:spcAft>
                <a:spcPts val="0"/>
              </a:spcAft>
              <a:buClr>
                <a:srgbClr val="000000"/>
              </a:buClr>
              <a:buSzPts val="4851"/>
              <a:buFont typeface="Arial"/>
              <a:buNone/>
            </a:pPr>
            <a:r>
              <a:t/>
            </a:r>
            <a:endParaRPr b="0" i="0" sz="4851" u="none" cap="none" strike="noStrike">
              <a:solidFill>
                <a:srgbClr val="000000"/>
              </a:solidFill>
              <a:latin typeface="Calibri"/>
              <a:ea typeface="Calibri"/>
              <a:cs typeface="Calibri"/>
              <a:sym typeface="Calibri"/>
            </a:endParaRPr>
          </a:p>
        </p:txBody>
      </p:sp>
      <p:pic>
        <p:nvPicPr>
          <p:cNvPr id="132" name="Google Shape;132;p21"/>
          <p:cNvPicPr preferRelativeResize="0"/>
          <p:nvPr/>
        </p:nvPicPr>
        <p:blipFill rotWithShape="1">
          <a:blip r:embed="rId3">
            <a:alphaModFix/>
          </a:blip>
          <a:srcRect b="0" l="0" r="0" t="0"/>
          <a:stretch/>
        </p:blipFill>
        <p:spPr>
          <a:xfrm>
            <a:off x="16014651" y="3025629"/>
            <a:ext cx="4454349" cy="7664726"/>
          </a:xfrm>
          <a:prstGeom prst="rect">
            <a:avLst/>
          </a:prstGeom>
          <a:noFill/>
          <a:ln>
            <a:noFill/>
          </a:ln>
        </p:spPr>
      </p:pic>
      <p:sp>
        <p:nvSpPr>
          <p:cNvPr id="133" name="Google Shape;133;p21"/>
          <p:cNvSpPr txBox="1"/>
          <p:nvPr/>
        </p:nvSpPr>
        <p:spPr>
          <a:xfrm>
            <a:off x="0" y="810000"/>
            <a:ext cx="16210500" cy="1343400"/>
          </a:xfrm>
          <a:prstGeom prst="rect">
            <a:avLst/>
          </a:prstGeom>
          <a:solidFill>
            <a:srgbClr val="3A4888"/>
          </a:solidFill>
          <a:ln>
            <a:noFill/>
          </a:ln>
        </p:spPr>
        <p:txBody>
          <a:bodyPr anchorCtr="0" anchor="ctr" bIns="50800" lIns="158400" spcFirstLastPara="1" rIns="50800" wrap="square" tIns="50800">
            <a:noAutofit/>
          </a:bodyPr>
          <a:lstStyle/>
          <a:p>
            <a:pPr indent="0" lvl="0" marL="0" marR="0" rtl="0" algn="l">
              <a:lnSpc>
                <a:spcPct val="100000"/>
              </a:lnSpc>
              <a:spcBef>
                <a:spcPts val="0"/>
              </a:spcBef>
              <a:spcAft>
                <a:spcPts val="0"/>
              </a:spcAft>
              <a:buClr>
                <a:srgbClr val="000000"/>
              </a:buClr>
              <a:buSzPts val="7200"/>
              <a:buFont typeface="Arial"/>
              <a:buNone/>
            </a:pPr>
            <a:r>
              <a:rPr b="1" lang="en-CA" sz="7200">
                <a:solidFill>
                  <a:schemeClr val="lt1"/>
                </a:solidFill>
              </a:rPr>
              <a:t>Temps de réflexion</a:t>
            </a:r>
            <a:endParaRPr b="1" sz="7200">
              <a:solidFill>
                <a:schemeClr val="lt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22"/>
          <p:cNvSpPr txBox="1"/>
          <p:nvPr/>
        </p:nvSpPr>
        <p:spPr>
          <a:xfrm>
            <a:off x="0" y="810000"/>
            <a:ext cx="19980000" cy="1343400"/>
          </a:xfrm>
          <a:prstGeom prst="rect">
            <a:avLst/>
          </a:prstGeom>
          <a:solidFill>
            <a:srgbClr val="4F1337"/>
          </a:solidFill>
          <a:ln>
            <a:noFill/>
          </a:ln>
        </p:spPr>
        <p:txBody>
          <a:bodyPr anchorCtr="0" anchor="ctr" bIns="50800" lIns="158400" spcFirstLastPara="1" rIns="50800" wrap="square" tIns="50800">
            <a:noAutofit/>
          </a:bodyPr>
          <a:lstStyle/>
          <a:p>
            <a:pPr indent="0" lvl="0" marL="0" marR="0" rtl="0" algn="l">
              <a:lnSpc>
                <a:spcPct val="100000"/>
              </a:lnSpc>
              <a:spcBef>
                <a:spcPts val="0"/>
              </a:spcBef>
              <a:spcAft>
                <a:spcPts val="0"/>
              </a:spcAft>
              <a:buClr>
                <a:srgbClr val="000000"/>
              </a:buClr>
              <a:buSzPts val="7200"/>
              <a:buFont typeface="Arial"/>
              <a:buNone/>
            </a:pPr>
            <a:r>
              <a:rPr b="1" lang="en-CA" sz="7200">
                <a:solidFill>
                  <a:schemeClr val="lt1"/>
                </a:solidFill>
              </a:rPr>
              <a:t>Le dilemme des données sur le handicap</a:t>
            </a:r>
            <a:endParaRPr b="1" sz="7200">
              <a:solidFill>
                <a:schemeClr val="lt1"/>
              </a:solidFill>
            </a:endParaRPr>
          </a:p>
        </p:txBody>
      </p:sp>
      <p:sp>
        <p:nvSpPr>
          <p:cNvPr id="139" name="Google Shape;139;p22"/>
          <p:cNvSpPr txBox="1"/>
          <p:nvPr/>
        </p:nvSpPr>
        <p:spPr>
          <a:xfrm>
            <a:off x="1048800" y="3331125"/>
            <a:ext cx="22286400" cy="7290000"/>
          </a:xfrm>
          <a:prstGeom prst="rect">
            <a:avLst/>
          </a:prstGeom>
          <a:noFill/>
          <a:ln cap="flat" cmpd="sng" w="57150">
            <a:solidFill>
              <a:srgbClr val="3A4888"/>
            </a:solidFill>
            <a:prstDash val="solid"/>
            <a:round/>
            <a:headEnd len="sm" w="sm" type="none"/>
            <a:tailEnd len="sm" w="sm" type="none"/>
          </a:ln>
        </p:spPr>
        <p:txBody>
          <a:bodyPr anchorCtr="0" anchor="t" bIns="45700" lIns="91425" spcFirstLastPara="1" rIns="91425" wrap="square" tIns="45700">
            <a:noAutofit/>
          </a:bodyPr>
          <a:lstStyle/>
          <a:p>
            <a:pPr indent="0" lvl="0" marL="0" rtl="0" algn="l">
              <a:lnSpc>
                <a:spcPct val="90000"/>
              </a:lnSpc>
              <a:spcBef>
                <a:spcPts val="0"/>
              </a:spcBef>
              <a:spcAft>
                <a:spcPts val="0"/>
              </a:spcAft>
              <a:buNone/>
            </a:pPr>
            <a:r>
              <a:t/>
            </a:r>
            <a:endParaRPr sz="3600">
              <a:solidFill>
                <a:schemeClr val="dk1"/>
              </a:solidFill>
            </a:endParaRPr>
          </a:p>
          <a:p>
            <a:pPr indent="0" lvl="0" marL="540000" marR="681611" rtl="0" algn="l">
              <a:lnSpc>
                <a:spcPct val="90000"/>
              </a:lnSpc>
              <a:spcBef>
                <a:spcPts val="1000"/>
              </a:spcBef>
              <a:spcAft>
                <a:spcPts val="0"/>
              </a:spcAft>
              <a:buNone/>
            </a:pPr>
            <a:r>
              <a:rPr lang="en-CA" sz="3600">
                <a:solidFill>
                  <a:schemeClr val="dk1"/>
                </a:solidFill>
              </a:rPr>
              <a:t>Ce n’est pas un processus simple. Poser directement la question « </a:t>
            </a:r>
            <a:r>
              <a:rPr b="1" lang="en-CA" sz="3600">
                <a:solidFill>
                  <a:srgbClr val="993365"/>
                </a:solidFill>
              </a:rPr>
              <a:t>Avez-vous un handicap</a:t>
            </a:r>
            <a:r>
              <a:rPr lang="en-CA" sz="3600">
                <a:solidFill>
                  <a:schemeClr val="dk1"/>
                </a:solidFill>
              </a:rPr>
              <a:t>? » n’est ni efficace ni approprié. </a:t>
            </a:r>
            <a:endParaRPr sz="3600">
              <a:solidFill>
                <a:schemeClr val="dk1"/>
              </a:solidFill>
            </a:endParaRPr>
          </a:p>
          <a:p>
            <a:pPr indent="0" lvl="0" marL="540000" marR="681611" rtl="0" algn="l">
              <a:lnSpc>
                <a:spcPct val="90000"/>
              </a:lnSpc>
              <a:spcBef>
                <a:spcPts val="1000"/>
              </a:spcBef>
              <a:spcAft>
                <a:spcPts val="0"/>
              </a:spcAft>
              <a:buNone/>
            </a:pPr>
            <a:r>
              <a:t/>
            </a:r>
            <a:endParaRPr sz="3600">
              <a:solidFill>
                <a:schemeClr val="dk1"/>
              </a:solidFill>
            </a:endParaRPr>
          </a:p>
          <a:p>
            <a:pPr indent="0" lvl="0" marL="540000" marR="681611" rtl="0" algn="l">
              <a:lnSpc>
                <a:spcPct val="90000"/>
              </a:lnSpc>
              <a:spcBef>
                <a:spcPts val="1000"/>
              </a:spcBef>
              <a:spcAft>
                <a:spcPts val="0"/>
              </a:spcAft>
              <a:buNone/>
            </a:pPr>
            <a:r>
              <a:rPr b="1" lang="en-CA" sz="3600" u="sng">
                <a:solidFill>
                  <a:srgbClr val="993365"/>
                </a:solidFill>
              </a:rPr>
              <a:t>Pourquoi?</a:t>
            </a:r>
            <a:endParaRPr b="1" sz="3600" u="sng">
              <a:solidFill>
                <a:srgbClr val="993365"/>
              </a:solidFill>
            </a:endParaRPr>
          </a:p>
          <a:p>
            <a:pPr indent="0" lvl="0" marL="540000" marR="681611" rtl="0" algn="l">
              <a:lnSpc>
                <a:spcPct val="90000"/>
              </a:lnSpc>
              <a:spcBef>
                <a:spcPts val="1000"/>
              </a:spcBef>
              <a:spcAft>
                <a:spcPts val="0"/>
              </a:spcAft>
              <a:buNone/>
            </a:pPr>
            <a:r>
              <a:t/>
            </a:r>
            <a:endParaRPr b="1" sz="3600" u="sng">
              <a:solidFill>
                <a:srgbClr val="993365"/>
              </a:solidFill>
            </a:endParaRPr>
          </a:p>
          <a:p>
            <a:pPr indent="-588600" lvl="0" marL="2077200" marR="681611" rtl="0" algn="l">
              <a:lnSpc>
                <a:spcPct val="90000"/>
              </a:lnSpc>
              <a:spcBef>
                <a:spcPts val="1000"/>
              </a:spcBef>
              <a:spcAft>
                <a:spcPts val="0"/>
              </a:spcAft>
              <a:buClr>
                <a:schemeClr val="dk1"/>
              </a:buClr>
              <a:buSzPts val="3600"/>
              <a:buChar char="✓"/>
            </a:pPr>
            <a:r>
              <a:rPr lang="en-CA" sz="3600">
                <a:solidFill>
                  <a:schemeClr val="dk1"/>
                </a:solidFill>
              </a:rPr>
              <a:t>De nombreuses personnes ne s’identifient pas comme étant en situation de handicap.</a:t>
            </a:r>
            <a:endParaRPr sz="3600">
              <a:solidFill>
                <a:schemeClr val="dk1"/>
              </a:solidFill>
            </a:endParaRPr>
          </a:p>
          <a:p>
            <a:pPr indent="-588600" lvl="0" marL="2077200" marR="681611" rtl="0" algn="l">
              <a:lnSpc>
                <a:spcPct val="90000"/>
              </a:lnSpc>
              <a:spcBef>
                <a:spcPts val="0"/>
              </a:spcBef>
              <a:spcAft>
                <a:spcPts val="0"/>
              </a:spcAft>
              <a:buClr>
                <a:schemeClr val="dk1"/>
              </a:buClr>
              <a:buSzPts val="3600"/>
              <a:buChar char="✓"/>
            </a:pPr>
            <a:r>
              <a:rPr lang="en-CA" sz="3600">
                <a:solidFill>
                  <a:schemeClr val="dk1"/>
                </a:solidFill>
              </a:rPr>
              <a:t>Le handicap peut être associé à un sentiment de honte.</a:t>
            </a:r>
            <a:endParaRPr sz="3600">
              <a:solidFill>
                <a:schemeClr val="dk1"/>
              </a:solidFill>
            </a:endParaRPr>
          </a:p>
          <a:p>
            <a:pPr indent="-588600" lvl="0" marL="2077200" marR="681611" rtl="0" algn="l">
              <a:lnSpc>
                <a:spcPct val="90000"/>
              </a:lnSpc>
              <a:spcBef>
                <a:spcPts val="0"/>
              </a:spcBef>
              <a:spcAft>
                <a:spcPts val="0"/>
              </a:spcAft>
              <a:buClr>
                <a:schemeClr val="dk1"/>
              </a:buClr>
              <a:buSzPts val="3600"/>
              <a:buChar char="✓"/>
            </a:pPr>
            <a:r>
              <a:rPr lang="en-CA" sz="3600">
                <a:solidFill>
                  <a:schemeClr val="dk1"/>
                </a:solidFill>
              </a:rPr>
              <a:t>Certains handicaps ne sont pas visibles ou évidents.</a:t>
            </a:r>
            <a:endParaRPr sz="3600">
              <a:solidFill>
                <a:schemeClr val="dk1"/>
              </a:solidFill>
            </a:endParaRPr>
          </a:p>
          <a:p>
            <a:pPr indent="-588600" lvl="0" marL="2077200" marR="681611" rtl="0" algn="l">
              <a:lnSpc>
                <a:spcPct val="90000"/>
              </a:lnSpc>
              <a:spcBef>
                <a:spcPts val="0"/>
              </a:spcBef>
              <a:spcAft>
                <a:spcPts val="0"/>
              </a:spcAft>
              <a:buClr>
                <a:schemeClr val="dk1"/>
              </a:buClr>
              <a:buSzPts val="3600"/>
              <a:buChar char="✓"/>
            </a:pPr>
            <a:r>
              <a:rPr lang="en-CA" sz="3600">
                <a:solidFill>
                  <a:schemeClr val="dk1"/>
                </a:solidFill>
              </a:rPr>
              <a:t>Le sentiment d’être en situation de handicap peut varier selon le moment ou l’environnement.</a:t>
            </a:r>
            <a:endParaRPr sz="3600">
              <a:solidFill>
                <a:schemeClr val="dk1"/>
              </a:solidFill>
            </a:endParaRPr>
          </a:p>
          <a:p>
            <a:pPr indent="0" lvl="0" marL="540000" marR="681611" rtl="0" algn="l">
              <a:lnSpc>
                <a:spcPct val="90000"/>
              </a:lnSpc>
              <a:spcBef>
                <a:spcPts val="1000"/>
              </a:spcBef>
              <a:spcAft>
                <a:spcPts val="0"/>
              </a:spcAft>
              <a:buNone/>
            </a:pPr>
            <a:r>
              <a:t/>
            </a:r>
            <a:endParaRPr sz="3600">
              <a:solidFill>
                <a:schemeClr val="dk1"/>
              </a:solidFill>
            </a:endParaRPr>
          </a:p>
          <a:p>
            <a:pPr indent="0" lvl="0" marL="540000" marR="681611" rtl="0" algn="l">
              <a:lnSpc>
                <a:spcPct val="90000"/>
              </a:lnSpc>
              <a:spcBef>
                <a:spcPts val="1000"/>
              </a:spcBef>
              <a:spcAft>
                <a:spcPts val="0"/>
              </a:spcAft>
              <a:buNone/>
            </a:pPr>
            <a:r>
              <a:rPr lang="en-CA" sz="3600">
                <a:solidFill>
                  <a:schemeClr val="dk1"/>
                </a:solidFill>
              </a:rPr>
              <a:t>Cela mène à des données incohérentes qui sous-estiment souvent de façon marquée la prévalence réelle, rendant les résultats peu fiables et difficilement comparables.</a:t>
            </a:r>
            <a:endParaRPr sz="3600">
              <a:solidFill>
                <a:schemeClr val="dk1"/>
              </a:solidFill>
            </a:endParaRPr>
          </a:p>
          <a:p>
            <a:pPr indent="0" lvl="0" marL="540000" marR="681611" rtl="0" algn="l">
              <a:lnSpc>
                <a:spcPct val="90000"/>
              </a:lnSpc>
              <a:spcBef>
                <a:spcPts val="1000"/>
              </a:spcBef>
              <a:spcAft>
                <a:spcPts val="0"/>
              </a:spcAft>
              <a:buNone/>
            </a:pPr>
            <a:r>
              <a:t/>
            </a:r>
            <a:endParaRPr sz="3600">
              <a:solidFill>
                <a:schemeClr val="dk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23"/>
          <p:cNvSpPr txBox="1"/>
          <p:nvPr/>
        </p:nvSpPr>
        <p:spPr>
          <a:xfrm>
            <a:off x="1083600" y="2819850"/>
            <a:ext cx="11928600" cy="6477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None/>
            </a:pPr>
            <a:r>
              <a:rPr b="1" lang="en-CA" sz="4200">
                <a:solidFill>
                  <a:srgbClr val="993365"/>
                </a:solidFill>
              </a:rPr>
              <a:t>Les données sont essentielles pour : </a:t>
            </a:r>
            <a:endParaRPr b="1" sz="4200">
              <a:solidFill>
                <a:srgbClr val="993365"/>
              </a:solidFill>
            </a:endParaRPr>
          </a:p>
          <a:p>
            <a:pPr indent="0" lvl="0" marL="0" rtl="0" algn="l">
              <a:lnSpc>
                <a:spcPct val="90000"/>
              </a:lnSpc>
              <a:spcBef>
                <a:spcPts val="0"/>
              </a:spcBef>
              <a:spcAft>
                <a:spcPts val="0"/>
              </a:spcAft>
              <a:buNone/>
            </a:pPr>
            <a:r>
              <a:t/>
            </a:r>
            <a:endParaRPr b="1" sz="3500">
              <a:solidFill>
                <a:srgbClr val="993365"/>
              </a:solidFill>
            </a:endParaRPr>
          </a:p>
        </p:txBody>
      </p:sp>
      <p:sp>
        <p:nvSpPr>
          <p:cNvPr id="145" name="Google Shape;145;p23"/>
          <p:cNvSpPr txBox="1"/>
          <p:nvPr/>
        </p:nvSpPr>
        <p:spPr>
          <a:xfrm>
            <a:off x="1236900" y="3467550"/>
            <a:ext cx="22253400" cy="2039700"/>
          </a:xfrm>
          <a:prstGeom prst="rect">
            <a:avLst/>
          </a:prstGeom>
          <a:noFill/>
          <a:ln>
            <a:noFill/>
          </a:ln>
        </p:spPr>
        <p:txBody>
          <a:bodyPr anchorCtr="0" anchor="t" bIns="45700" lIns="91425" spcFirstLastPara="1" rIns="91425" wrap="square" tIns="45700">
            <a:noAutofit/>
          </a:bodyPr>
          <a:lstStyle/>
          <a:p>
            <a:pPr indent="-419100" lvl="0" marL="457200" rtl="0" algn="l">
              <a:spcBef>
                <a:spcPts val="0"/>
              </a:spcBef>
              <a:spcAft>
                <a:spcPts val="0"/>
              </a:spcAft>
              <a:buSzPts val="3000"/>
              <a:buChar char="•"/>
            </a:pPr>
            <a:r>
              <a:rPr lang="en-CA" sz="3000"/>
              <a:t>Refléter avec justesse les réalités des personnes en situation de handicap.</a:t>
            </a:r>
            <a:endParaRPr sz="3000"/>
          </a:p>
          <a:p>
            <a:pPr indent="-419100" lvl="0" marL="457200" rtl="0" algn="l">
              <a:spcBef>
                <a:spcPts val="1000"/>
              </a:spcBef>
              <a:spcAft>
                <a:spcPts val="0"/>
              </a:spcAft>
              <a:buSzPts val="3000"/>
              <a:buChar char="•"/>
            </a:pPr>
            <a:r>
              <a:rPr lang="en-CA" sz="3000"/>
              <a:t>Assurer le suivi des processus et des résultats à l’aide d’indicateurs.</a:t>
            </a:r>
            <a:endParaRPr sz="3000"/>
          </a:p>
          <a:p>
            <a:pPr indent="-419100" lvl="0" marL="457200" rtl="0" algn="l">
              <a:spcBef>
                <a:spcPts val="1000"/>
              </a:spcBef>
              <a:spcAft>
                <a:spcPts val="0"/>
              </a:spcAft>
              <a:buSzPts val="3000"/>
              <a:buChar char="•"/>
            </a:pPr>
            <a:r>
              <a:rPr lang="en-CA" sz="3000"/>
              <a:t>Produire des données probantes capables d’influencer la prise de décision.</a:t>
            </a:r>
            <a:endParaRPr sz="3000"/>
          </a:p>
          <a:p>
            <a:pPr indent="0" lvl="0" marL="0" rtl="0" algn="l">
              <a:spcBef>
                <a:spcPts val="1000"/>
              </a:spcBef>
              <a:spcAft>
                <a:spcPts val="1000"/>
              </a:spcAft>
              <a:buNone/>
            </a:pPr>
            <a:r>
              <a:t/>
            </a:r>
            <a:endParaRPr sz="3000"/>
          </a:p>
        </p:txBody>
      </p:sp>
      <p:sp>
        <p:nvSpPr>
          <p:cNvPr id="146" name="Google Shape;146;p23"/>
          <p:cNvSpPr txBox="1"/>
          <p:nvPr/>
        </p:nvSpPr>
        <p:spPr>
          <a:xfrm>
            <a:off x="0" y="810000"/>
            <a:ext cx="22407600" cy="1343400"/>
          </a:xfrm>
          <a:prstGeom prst="rect">
            <a:avLst/>
          </a:prstGeom>
          <a:solidFill>
            <a:srgbClr val="4F1337"/>
          </a:solidFill>
          <a:ln>
            <a:noFill/>
          </a:ln>
        </p:spPr>
        <p:txBody>
          <a:bodyPr anchorCtr="0" anchor="ctr" bIns="50800" lIns="158400" spcFirstLastPara="1" rIns="50800" wrap="square" tIns="50800">
            <a:noAutofit/>
          </a:bodyPr>
          <a:lstStyle/>
          <a:p>
            <a:pPr indent="0" lvl="0" marL="0" marR="0" rtl="0" algn="l">
              <a:lnSpc>
                <a:spcPct val="100000"/>
              </a:lnSpc>
              <a:spcBef>
                <a:spcPts val="0"/>
              </a:spcBef>
              <a:spcAft>
                <a:spcPts val="0"/>
              </a:spcAft>
              <a:buClr>
                <a:srgbClr val="000000"/>
              </a:buClr>
              <a:buSzPts val="7200"/>
              <a:buFont typeface="Arial"/>
              <a:buNone/>
            </a:pPr>
            <a:r>
              <a:rPr b="1" lang="en-CA" sz="7200">
                <a:solidFill>
                  <a:schemeClr val="lt1"/>
                </a:solidFill>
              </a:rPr>
              <a:t>Ventilation des données</a:t>
            </a:r>
            <a:endParaRPr b="1" sz="7200">
              <a:solidFill>
                <a:schemeClr val="lt1"/>
              </a:solidFill>
            </a:endParaRPr>
          </a:p>
        </p:txBody>
      </p:sp>
      <p:sp>
        <p:nvSpPr>
          <p:cNvPr id="147" name="Google Shape;147;p23"/>
          <p:cNvSpPr txBox="1"/>
          <p:nvPr/>
        </p:nvSpPr>
        <p:spPr>
          <a:xfrm>
            <a:off x="1236900" y="6232850"/>
            <a:ext cx="20719500" cy="1015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CA" sz="3000"/>
              <a:t>L’approche recommandée pour identifier les personnes en situation de handicap, recueillir des données quantitatives et les ventiler consiste à utiliser </a:t>
            </a:r>
            <a:r>
              <a:rPr b="1" lang="en-CA" sz="3000" u="sng">
                <a:solidFill>
                  <a:srgbClr val="3A4888"/>
                </a:solidFill>
                <a:hlinkClick r:id="rId3">
                  <a:extLst>
                    <a:ext uri="{A12FA001-AC4F-418D-AE19-62706E023703}">
                      <ahyp:hlinkClr val="tx"/>
                    </a:ext>
                  </a:extLst>
                </a:hlinkClick>
              </a:rPr>
              <a:t>les questions élaborées par le Groupe de Washington</a:t>
            </a:r>
            <a:r>
              <a:rPr lang="en-CA" sz="3000"/>
              <a:t>. </a:t>
            </a:r>
            <a:r>
              <a:rPr lang="en-CA" sz="3000">
                <a:solidFill>
                  <a:srgbClr val="000000"/>
                </a:solidFill>
              </a:rPr>
              <a:t> </a:t>
            </a:r>
            <a:endParaRPr sz="3000">
              <a:solidFill>
                <a:srgbClr val="000000"/>
              </a:solidFill>
            </a:endParaRPr>
          </a:p>
        </p:txBody>
      </p:sp>
      <p:sp>
        <p:nvSpPr>
          <p:cNvPr id="148" name="Google Shape;148;p23"/>
          <p:cNvSpPr txBox="1"/>
          <p:nvPr/>
        </p:nvSpPr>
        <p:spPr>
          <a:xfrm>
            <a:off x="1236900" y="8338150"/>
            <a:ext cx="21541800" cy="3209400"/>
          </a:xfrm>
          <a:prstGeom prst="rect">
            <a:avLst/>
          </a:prstGeom>
          <a:noFill/>
          <a:ln>
            <a:noFill/>
          </a:ln>
        </p:spPr>
        <p:txBody>
          <a:bodyPr anchorCtr="0" anchor="t" bIns="45700" lIns="91425" spcFirstLastPara="1" rIns="91425" wrap="square" tIns="45700">
            <a:spAutoFit/>
          </a:bodyPr>
          <a:lstStyle/>
          <a:p>
            <a:pPr indent="0" lvl="0" marL="0" marR="0" rtl="0" algn="just">
              <a:lnSpc>
                <a:spcPct val="115000"/>
              </a:lnSpc>
              <a:spcBef>
                <a:spcPts val="0"/>
              </a:spcBef>
              <a:spcAft>
                <a:spcPts val="0"/>
              </a:spcAft>
              <a:buNone/>
            </a:pPr>
            <a:r>
              <a:rPr lang="en-CA" sz="3000"/>
              <a:t>Ces questions peuvent être intégrées à divers processus et outils de collecte de données et utilisées à toutes les étapes du cycle de gestion de projet. Par exemple :</a:t>
            </a:r>
            <a:endParaRPr sz="3000"/>
          </a:p>
          <a:p>
            <a:pPr indent="-355600" lvl="0" marL="914400" marR="0" rtl="0" algn="just">
              <a:lnSpc>
                <a:spcPct val="115000"/>
              </a:lnSpc>
              <a:spcBef>
                <a:spcPts val="0"/>
              </a:spcBef>
              <a:spcAft>
                <a:spcPts val="0"/>
              </a:spcAft>
              <a:buClr>
                <a:srgbClr val="000000"/>
              </a:buClr>
              <a:buSzPts val="2000"/>
              <a:buChar char="●"/>
            </a:pPr>
            <a:r>
              <a:rPr lang="en-CA" sz="3000"/>
              <a:t>Analyse des situations, des obstacles et des rapports de pouvoir.</a:t>
            </a:r>
            <a:endParaRPr sz="3000"/>
          </a:p>
          <a:p>
            <a:pPr indent="-355600" lvl="0" marL="914400" marR="0" rtl="0" algn="just">
              <a:lnSpc>
                <a:spcPct val="115000"/>
              </a:lnSpc>
              <a:spcBef>
                <a:spcPts val="0"/>
              </a:spcBef>
              <a:spcAft>
                <a:spcPts val="0"/>
              </a:spcAft>
              <a:buClr>
                <a:srgbClr val="000000"/>
              </a:buClr>
              <a:buSzPts val="2000"/>
              <a:buChar char="●"/>
            </a:pPr>
            <a:r>
              <a:rPr lang="en-CA" sz="3000"/>
              <a:t>Enquêtes et évaluations de référence et de fin de projet/programme.</a:t>
            </a:r>
            <a:endParaRPr sz="3000"/>
          </a:p>
          <a:p>
            <a:pPr indent="-355600" lvl="0" marL="914400" marR="0" rtl="0" algn="just">
              <a:lnSpc>
                <a:spcPct val="115000"/>
              </a:lnSpc>
              <a:spcBef>
                <a:spcPts val="0"/>
              </a:spcBef>
              <a:spcAft>
                <a:spcPts val="0"/>
              </a:spcAft>
              <a:buClr>
                <a:srgbClr val="000000"/>
              </a:buClr>
              <a:buSzPts val="2000"/>
              <a:buChar char="●"/>
            </a:pPr>
            <a:r>
              <a:rPr lang="en-CA" sz="3000"/>
              <a:t>Collecte régulière de données sur les services, pour vérifier s’ils atteignent les personnes en situation de handicap et adapter les interventions en fonction des analyses des obstacles et des rapports de pouvoir.</a:t>
            </a:r>
            <a:endParaRPr sz="300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graphicFrame>
        <p:nvGraphicFramePr>
          <p:cNvPr id="153" name="Google Shape;153;p24"/>
          <p:cNvGraphicFramePr/>
          <p:nvPr/>
        </p:nvGraphicFramePr>
        <p:xfrm>
          <a:off x="1375809" y="1616606"/>
          <a:ext cx="3000000" cy="3000000"/>
        </p:xfrm>
        <a:graphic>
          <a:graphicData uri="http://schemas.openxmlformats.org/drawingml/2006/table">
            <a:tbl>
              <a:tblPr bandRow="1" firstRow="1">
                <a:noFill/>
                <a:tableStyleId>{A0228E6B-64B8-4AE6-98CA-E7EF1B026DE9}</a:tableStyleId>
              </a:tblPr>
              <a:tblGrid>
                <a:gridCol w="12520925"/>
                <a:gridCol w="4187475"/>
                <a:gridCol w="4924000"/>
              </a:tblGrid>
              <a:tr h="1393825">
                <a:tc gridSpan="3">
                  <a:txBody>
                    <a:bodyPr/>
                    <a:lstStyle/>
                    <a:p>
                      <a:pPr indent="0" lvl="0" marL="0" marR="0" rtl="0" algn="l">
                        <a:spcBef>
                          <a:spcPts val="0"/>
                        </a:spcBef>
                        <a:spcAft>
                          <a:spcPts val="0"/>
                        </a:spcAft>
                        <a:buNone/>
                      </a:pPr>
                      <a:r>
                        <a:rPr i="0" lang="en-CA" sz="3100" u="none" cap="none" strike="noStrike">
                          <a:solidFill>
                            <a:srgbClr val="000000"/>
                          </a:solidFill>
                          <a:latin typeface="Arial"/>
                          <a:ea typeface="Arial"/>
                          <a:cs typeface="Arial"/>
                          <a:sym typeface="Arial"/>
                        </a:rPr>
                        <a:t>Les questions suivantes portent sur les difficultés que vous pouvez éprouver dans le cadre de certaines activités en raison d’un PROBLÈME DE SANTÉ.</a:t>
                      </a:r>
                      <a:r>
                        <a:rPr i="0" lang="en-CA" sz="2800" u="none" cap="none" strike="noStrike">
                          <a:solidFill>
                            <a:srgbClr val="000000"/>
                          </a:solidFill>
                          <a:latin typeface="Arial"/>
                          <a:ea typeface="Arial"/>
                          <a:cs typeface="Arial"/>
                          <a:sym typeface="Arial"/>
                        </a:rPr>
                        <a:t> </a:t>
                      </a:r>
                      <a:endParaRPr sz="2800">
                        <a:solidFill>
                          <a:srgbClr val="000000"/>
                        </a:solidFill>
                        <a:latin typeface="Arial"/>
                        <a:ea typeface="Arial"/>
                        <a:cs typeface="Arial"/>
                        <a:sym typeface="Arial"/>
                      </a:endParaRPr>
                    </a:p>
                  </a:txBody>
                  <a:tcPr marT="154800" marB="45725" marR="91450" marL="91450">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0CECE"/>
                    </a:solidFill>
                  </a:tcPr>
                </a:tc>
                <a:tc hMerge="1"/>
                <a:tc hMerge="1"/>
              </a:tr>
              <a:tr h="1128350">
                <a:tc>
                  <a:txBody>
                    <a:bodyPr/>
                    <a:lstStyle/>
                    <a:p>
                      <a:pPr indent="0" lvl="0" marL="0" marR="0" rtl="0" algn="l">
                        <a:spcBef>
                          <a:spcPts val="0"/>
                        </a:spcBef>
                        <a:spcAft>
                          <a:spcPts val="0"/>
                        </a:spcAft>
                        <a:buNone/>
                      </a:pPr>
                      <a:r>
                        <a:rPr i="0" lang="en-CA" sz="2600" u="none" strike="noStrike">
                          <a:solidFill>
                            <a:srgbClr val="000000"/>
                          </a:solidFill>
                          <a:latin typeface="Arial"/>
                          <a:ea typeface="Arial"/>
                          <a:cs typeface="Arial"/>
                          <a:sym typeface="Arial"/>
                        </a:rPr>
                        <a:t>Éprouvez-vous des difficultés à voir, même avec des lunettes? </a:t>
                      </a:r>
                      <a:endParaRPr sz="2200">
                        <a:latin typeface="Arial"/>
                        <a:ea typeface="Arial"/>
                        <a:cs typeface="Arial"/>
                        <a:sym typeface="Arial"/>
                      </a:endParaRPr>
                    </a:p>
                  </a:txBody>
                  <a:tcPr marT="180000" marB="0" marR="91450" marL="162000">
                    <a:lnL cap="flat" cmpd="sng" w="19050">
                      <a:solidFill>
                        <a:schemeClr val="dk1"/>
                      </a:solidFill>
                      <a:prstDash val="solid"/>
                      <a:round/>
                      <a:headEnd len="sm" w="sm" type="none"/>
                      <a:tailEnd len="sm" w="sm" type="none"/>
                    </a:lnL>
                    <a:lnR cap="flat" cmpd="sng" w="12700">
                      <a:solidFill>
                        <a:srgbClr val="B7B7B7"/>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rgbClr val="B7B7B7"/>
                      </a:solidFill>
                      <a:prstDash val="solid"/>
                      <a:round/>
                      <a:headEnd len="sm" w="sm" type="none"/>
                      <a:tailEnd len="sm" w="sm" type="none"/>
                    </a:lnB>
                    <a:solidFill>
                      <a:srgbClr val="FFFFFF"/>
                    </a:solidFill>
                  </a:tcPr>
                </a:tc>
                <a:tc>
                  <a:txBody>
                    <a:bodyPr/>
                    <a:lstStyle/>
                    <a:p>
                      <a:pPr indent="-406400" lvl="0" marL="457200" marR="0" rtl="0" algn="l">
                        <a:spcBef>
                          <a:spcPts val="0"/>
                        </a:spcBef>
                        <a:spcAft>
                          <a:spcPts val="0"/>
                        </a:spcAft>
                        <a:buClr>
                          <a:srgbClr val="000000"/>
                        </a:buClr>
                        <a:buSzPts val="2800"/>
                        <a:buChar char="❏"/>
                      </a:pPr>
                      <a:r>
                        <a:rPr i="0" lang="en-CA" sz="2800" u="none" strike="noStrike">
                          <a:solidFill>
                            <a:srgbClr val="000000"/>
                          </a:solidFill>
                          <a:latin typeface="Arial"/>
                          <a:ea typeface="Arial"/>
                          <a:cs typeface="Arial"/>
                          <a:sym typeface="Arial"/>
                        </a:rPr>
                        <a:t>Non, pas du tout. </a:t>
                      </a:r>
                      <a:endParaRPr sz="2600">
                        <a:latin typeface="Arial"/>
                        <a:ea typeface="Arial"/>
                        <a:cs typeface="Arial"/>
                        <a:sym typeface="Arial"/>
                      </a:endParaRPr>
                    </a:p>
                    <a:p>
                      <a:pPr indent="-406400" lvl="0" marL="457200" marR="0" rtl="0" algn="l">
                        <a:spcBef>
                          <a:spcPts val="0"/>
                        </a:spcBef>
                        <a:spcAft>
                          <a:spcPts val="0"/>
                        </a:spcAft>
                        <a:buClr>
                          <a:srgbClr val="000000"/>
                        </a:buClr>
                        <a:buSzPts val="2800"/>
                        <a:buChar char="❏"/>
                      </a:pPr>
                      <a:r>
                        <a:rPr i="0" lang="en-CA" sz="2800" u="none" strike="noStrike">
                          <a:solidFill>
                            <a:srgbClr val="000000"/>
                          </a:solidFill>
                          <a:latin typeface="Arial"/>
                          <a:ea typeface="Arial"/>
                          <a:cs typeface="Arial"/>
                          <a:sym typeface="Arial"/>
                        </a:rPr>
                        <a:t>Oui, un peu. </a:t>
                      </a:r>
                      <a:endParaRPr sz="2800">
                        <a:solidFill>
                          <a:srgbClr val="000000"/>
                        </a:solidFill>
                        <a:latin typeface="Arial"/>
                        <a:ea typeface="Arial"/>
                        <a:cs typeface="Arial"/>
                        <a:sym typeface="Arial"/>
                      </a:endParaRPr>
                    </a:p>
                  </a:txBody>
                  <a:tcPr marT="118800" marB="0" marR="91450" marL="234000">
                    <a:lnL cap="flat" cmpd="sng" w="12700">
                      <a:solidFill>
                        <a:srgbClr val="B7B7B7"/>
                      </a:solidFill>
                      <a:prstDash val="solid"/>
                      <a:round/>
                      <a:headEnd len="sm" w="sm" type="none"/>
                      <a:tailEnd len="sm" w="sm" type="none"/>
                    </a:lnL>
                    <a:lnR cap="flat" cmpd="sng" w="12700">
                      <a:solidFill>
                        <a:srgbClr val="B7B7B7"/>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rgbClr val="B7B7B7"/>
                      </a:solidFill>
                      <a:prstDash val="solid"/>
                      <a:round/>
                      <a:headEnd len="sm" w="sm" type="none"/>
                      <a:tailEnd len="sm" w="sm" type="none"/>
                    </a:lnB>
                    <a:solidFill>
                      <a:srgbClr val="FFFFFF"/>
                    </a:solidFill>
                  </a:tcPr>
                </a:tc>
                <a:tc>
                  <a:txBody>
                    <a:bodyPr/>
                    <a:lstStyle/>
                    <a:p>
                      <a:pPr indent="-406400" lvl="0" marL="457200" marR="0" rtl="0" algn="l">
                        <a:spcBef>
                          <a:spcPts val="0"/>
                        </a:spcBef>
                        <a:spcAft>
                          <a:spcPts val="0"/>
                        </a:spcAft>
                        <a:buClr>
                          <a:srgbClr val="000000"/>
                        </a:buClr>
                        <a:buSzPts val="2800"/>
                        <a:buChar char="❏"/>
                      </a:pPr>
                      <a:r>
                        <a:rPr i="0" lang="en-CA" sz="2800" u="none" strike="noStrike">
                          <a:solidFill>
                            <a:srgbClr val="000000"/>
                          </a:solidFill>
                          <a:latin typeface="Arial"/>
                          <a:ea typeface="Arial"/>
                          <a:cs typeface="Arial"/>
                          <a:sym typeface="Arial"/>
                        </a:rPr>
                        <a:t>Oui, beaucoup. </a:t>
                      </a:r>
                      <a:endParaRPr sz="2600">
                        <a:latin typeface="Arial"/>
                        <a:ea typeface="Arial"/>
                        <a:cs typeface="Arial"/>
                        <a:sym typeface="Arial"/>
                      </a:endParaRPr>
                    </a:p>
                    <a:p>
                      <a:pPr indent="-406400" lvl="0" marL="457200" marR="0" rtl="0" algn="l">
                        <a:spcBef>
                          <a:spcPts val="0"/>
                        </a:spcBef>
                        <a:spcAft>
                          <a:spcPts val="0"/>
                        </a:spcAft>
                        <a:buClr>
                          <a:srgbClr val="000000"/>
                        </a:buClr>
                        <a:buSzPts val="2800"/>
                        <a:buChar char="❏"/>
                      </a:pPr>
                      <a:r>
                        <a:rPr i="0" lang="en-CA" sz="2800" u="none" strike="noStrike">
                          <a:solidFill>
                            <a:srgbClr val="000000"/>
                          </a:solidFill>
                          <a:latin typeface="Arial"/>
                          <a:ea typeface="Arial"/>
                          <a:cs typeface="Arial"/>
                          <a:sym typeface="Arial"/>
                        </a:rPr>
                        <a:t>Je ne vois rien du tout. </a:t>
                      </a:r>
                      <a:endParaRPr sz="2600">
                        <a:latin typeface="Arial"/>
                        <a:ea typeface="Arial"/>
                        <a:cs typeface="Arial"/>
                        <a:sym typeface="Arial"/>
                      </a:endParaRPr>
                    </a:p>
                  </a:txBody>
                  <a:tcPr marT="118800" marB="0" marR="0" marL="234000">
                    <a:lnL cap="flat" cmpd="sng" w="12700">
                      <a:solidFill>
                        <a:srgbClr val="B7B7B7"/>
                      </a:solidFill>
                      <a:prstDash val="solid"/>
                      <a:round/>
                      <a:headEnd len="sm" w="sm" type="none"/>
                      <a:tailEnd len="sm" w="sm" type="none"/>
                    </a:lnL>
                    <a:lnR cap="flat" cmpd="sng" w="1905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rgbClr val="B7B7B7"/>
                      </a:solidFill>
                      <a:prstDash val="solid"/>
                      <a:round/>
                      <a:headEnd len="sm" w="sm" type="none"/>
                      <a:tailEnd len="sm" w="sm" type="none"/>
                    </a:lnB>
                    <a:solidFill>
                      <a:srgbClr val="FFFFFF"/>
                    </a:solidFill>
                  </a:tcPr>
                </a:tc>
              </a:tr>
              <a:tr h="1313400">
                <a:tc>
                  <a:txBody>
                    <a:bodyPr/>
                    <a:lstStyle/>
                    <a:p>
                      <a:pPr indent="0" lvl="0" marL="0" marR="0" rtl="0" algn="l">
                        <a:spcBef>
                          <a:spcPts val="0"/>
                        </a:spcBef>
                        <a:spcAft>
                          <a:spcPts val="0"/>
                        </a:spcAft>
                        <a:buNone/>
                      </a:pPr>
                      <a:r>
                        <a:rPr i="0" lang="en-CA" sz="2600" u="none" strike="noStrike">
                          <a:solidFill>
                            <a:srgbClr val="000000"/>
                          </a:solidFill>
                          <a:latin typeface="Arial"/>
                          <a:ea typeface="Arial"/>
                          <a:cs typeface="Arial"/>
                          <a:sym typeface="Arial"/>
                        </a:rPr>
                        <a:t>Éprouvez-vous des difficultés à entendre, même avec une prothèse auditive?</a:t>
                      </a:r>
                      <a:endParaRPr sz="2600">
                        <a:solidFill>
                          <a:srgbClr val="000000"/>
                        </a:solidFill>
                        <a:latin typeface="Arial"/>
                        <a:ea typeface="Arial"/>
                        <a:cs typeface="Arial"/>
                        <a:sym typeface="Arial"/>
                      </a:endParaRPr>
                    </a:p>
                  </a:txBody>
                  <a:tcPr marT="180000" marB="0" marR="91450" marL="162000">
                    <a:lnL cap="flat" cmpd="sng" w="19050">
                      <a:solidFill>
                        <a:schemeClr val="dk1"/>
                      </a:solidFill>
                      <a:prstDash val="solid"/>
                      <a:round/>
                      <a:headEnd len="sm" w="sm" type="none"/>
                      <a:tailEnd len="sm" w="sm" type="none"/>
                    </a:lnL>
                    <a:lnR cap="flat" cmpd="sng" w="12700">
                      <a:solidFill>
                        <a:srgbClr val="B7B7B7"/>
                      </a:solidFill>
                      <a:prstDash val="solid"/>
                      <a:round/>
                      <a:headEnd len="sm" w="sm" type="none"/>
                      <a:tailEnd len="sm" w="sm" type="none"/>
                    </a:lnR>
                    <a:lnT cap="flat" cmpd="sng" w="12700">
                      <a:solidFill>
                        <a:srgbClr val="B7B7B7"/>
                      </a:solidFill>
                      <a:prstDash val="solid"/>
                      <a:round/>
                      <a:headEnd len="sm" w="sm" type="none"/>
                      <a:tailEnd len="sm" w="sm" type="none"/>
                    </a:lnT>
                    <a:lnB cap="flat" cmpd="sng" w="12700">
                      <a:solidFill>
                        <a:srgbClr val="B7B7B7"/>
                      </a:solidFill>
                      <a:prstDash val="solid"/>
                      <a:round/>
                      <a:headEnd len="sm" w="sm" type="none"/>
                      <a:tailEnd len="sm" w="sm" type="none"/>
                    </a:lnB>
                    <a:solidFill>
                      <a:srgbClr val="FFFFFF"/>
                    </a:solidFill>
                  </a:tcPr>
                </a:tc>
                <a:tc>
                  <a:txBody>
                    <a:bodyPr/>
                    <a:lstStyle/>
                    <a:p>
                      <a:pPr indent="-406400" lvl="0" marL="457200" marR="0" rtl="0" algn="l">
                        <a:spcBef>
                          <a:spcPts val="0"/>
                        </a:spcBef>
                        <a:spcAft>
                          <a:spcPts val="0"/>
                        </a:spcAft>
                        <a:buClr>
                          <a:srgbClr val="000000"/>
                        </a:buClr>
                        <a:buSzPts val="2800"/>
                        <a:buChar char="❏"/>
                      </a:pPr>
                      <a:r>
                        <a:rPr i="0" lang="en-CA" sz="2800" u="none" strike="noStrike">
                          <a:solidFill>
                            <a:srgbClr val="000000"/>
                          </a:solidFill>
                          <a:latin typeface="Arial"/>
                          <a:ea typeface="Arial"/>
                          <a:cs typeface="Arial"/>
                          <a:sym typeface="Arial"/>
                        </a:rPr>
                        <a:t>Non, pas du tout. </a:t>
                      </a:r>
                      <a:endParaRPr sz="2600">
                        <a:latin typeface="Arial"/>
                        <a:ea typeface="Arial"/>
                        <a:cs typeface="Arial"/>
                        <a:sym typeface="Arial"/>
                      </a:endParaRPr>
                    </a:p>
                    <a:p>
                      <a:pPr indent="-406400" lvl="0" marL="457200" marR="0" rtl="0" algn="l">
                        <a:spcBef>
                          <a:spcPts val="0"/>
                        </a:spcBef>
                        <a:spcAft>
                          <a:spcPts val="0"/>
                        </a:spcAft>
                        <a:buClr>
                          <a:srgbClr val="000000"/>
                        </a:buClr>
                        <a:buSzPts val="2800"/>
                        <a:buChar char="❏"/>
                      </a:pPr>
                      <a:r>
                        <a:rPr i="0" lang="en-CA" sz="2800" u="none" strike="noStrike">
                          <a:solidFill>
                            <a:srgbClr val="000000"/>
                          </a:solidFill>
                          <a:latin typeface="Arial"/>
                          <a:ea typeface="Arial"/>
                          <a:cs typeface="Arial"/>
                          <a:sym typeface="Arial"/>
                        </a:rPr>
                        <a:t>Oui, un peu. </a:t>
                      </a:r>
                      <a:endParaRPr sz="2800">
                        <a:solidFill>
                          <a:srgbClr val="000000"/>
                        </a:solidFill>
                        <a:latin typeface="Arial"/>
                        <a:ea typeface="Arial"/>
                        <a:cs typeface="Arial"/>
                        <a:sym typeface="Arial"/>
                      </a:endParaRPr>
                    </a:p>
                  </a:txBody>
                  <a:tcPr marT="118800" marB="0" marR="91450" marL="234000">
                    <a:lnL cap="flat" cmpd="sng" w="12700">
                      <a:solidFill>
                        <a:srgbClr val="B7B7B7"/>
                      </a:solidFill>
                      <a:prstDash val="solid"/>
                      <a:round/>
                      <a:headEnd len="sm" w="sm" type="none"/>
                      <a:tailEnd len="sm" w="sm" type="none"/>
                    </a:lnL>
                    <a:lnR cap="flat" cmpd="sng" w="12700">
                      <a:solidFill>
                        <a:srgbClr val="B7B7B7"/>
                      </a:solidFill>
                      <a:prstDash val="solid"/>
                      <a:round/>
                      <a:headEnd len="sm" w="sm" type="none"/>
                      <a:tailEnd len="sm" w="sm" type="none"/>
                    </a:lnR>
                    <a:lnT cap="flat" cmpd="sng" w="12700">
                      <a:solidFill>
                        <a:srgbClr val="B7B7B7"/>
                      </a:solidFill>
                      <a:prstDash val="solid"/>
                      <a:round/>
                      <a:headEnd len="sm" w="sm" type="none"/>
                      <a:tailEnd len="sm" w="sm" type="none"/>
                    </a:lnT>
                    <a:lnB cap="flat" cmpd="sng" w="12700">
                      <a:solidFill>
                        <a:srgbClr val="B7B7B7"/>
                      </a:solidFill>
                      <a:prstDash val="solid"/>
                      <a:round/>
                      <a:headEnd len="sm" w="sm" type="none"/>
                      <a:tailEnd len="sm" w="sm" type="none"/>
                    </a:lnB>
                    <a:solidFill>
                      <a:srgbClr val="FFFFFF"/>
                    </a:solidFill>
                  </a:tcPr>
                </a:tc>
                <a:tc>
                  <a:txBody>
                    <a:bodyPr/>
                    <a:lstStyle/>
                    <a:p>
                      <a:pPr indent="-406400" lvl="0" marL="457200" rtl="0" algn="l">
                        <a:spcBef>
                          <a:spcPts val="0"/>
                        </a:spcBef>
                        <a:spcAft>
                          <a:spcPts val="0"/>
                        </a:spcAft>
                        <a:buClr>
                          <a:schemeClr val="dk1"/>
                        </a:buClr>
                        <a:buSzPts val="2800"/>
                        <a:buChar char="❏"/>
                      </a:pPr>
                      <a:r>
                        <a:rPr lang="en-CA" sz="2800">
                          <a:solidFill>
                            <a:schemeClr val="dk1"/>
                          </a:solidFill>
                          <a:latin typeface="Arial"/>
                          <a:ea typeface="Arial"/>
                          <a:cs typeface="Arial"/>
                          <a:sym typeface="Arial"/>
                        </a:rPr>
                        <a:t>Oui, beaucoup. </a:t>
                      </a:r>
                      <a:endParaRPr sz="2600">
                        <a:solidFill>
                          <a:schemeClr val="dk1"/>
                        </a:solidFill>
                        <a:latin typeface="Arial"/>
                        <a:ea typeface="Arial"/>
                        <a:cs typeface="Arial"/>
                        <a:sym typeface="Arial"/>
                      </a:endParaRPr>
                    </a:p>
                    <a:p>
                      <a:pPr indent="-406400" lvl="0" marL="457200" rtl="0" algn="l">
                        <a:spcBef>
                          <a:spcPts val="0"/>
                        </a:spcBef>
                        <a:spcAft>
                          <a:spcPts val="0"/>
                        </a:spcAft>
                        <a:buClr>
                          <a:schemeClr val="dk1"/>
                        </a:buClr>
                        <a:buSzPts val="2800"/>
                        <a:buChar char="❏"/>
                      </a:pPr>
                      <a:r>
                        <a:rPr lang="en-CA" sz="2800">
                          <a:solidFill>
                            <a:schemeClr val="dk1"/>
                          </a:solidFill>
                          <a:latin typeface="Arial"/>
                          <a:ea typeface="Arial"/>
                          <a:cs typeface="Arial"/>
                          <a:sym typeface="Arial"/>
                        </a:rPr>
                        <a:t>Je ne vois rien du tout. </a:t>
                      </a:r>
                      <a:endParaRPr sz="2600">
                        <a:solidFill>
                          <a:schemeClr val="dk1"/>
                        </a:solidFill>
                        <a:latin typeface="Arial"/>
                        <a:ea typeface="Arial"/>
                        <a:cs typeface="Arial"/>
                        <a:sym typeface="Arial"/>
                      </a:endParaRPr>
                    </a:p>
                    <a:p>
                      <a:pPr indent="0" lvl="0" marL="0" marR="0" rtl="0" algn="l">
                        <a:spcBef>
                          <a:spcPts val="0"/>
                        </a:spcBef>
                        <a:spcAft>
                          <a:spcPts val="0"/>
                        </a:spcAft>
                        <a:buNone/>
                      </a:pPr>
                      <a:r>
                        <a:t/>
                      </a:r>
                      <a:endParaRPr sz="2800">
                        <a:latin typeface="Arial"/>
                        <a:ea typeface="Arial"/>
                        <a:cs typeface="Arial"/>
                        <a:sym typeface="Arial"/>
                      </a:endParaRPr>
                    </a:p>
                  </a:txBody>
                  <a:tcPr marT="118800" marB="0" marR="0" marL="234000">
                    <a:lnL cap="flat" cmpd="sng" w="12700">
                      <a:solidFill>
                        <a:srgbClr val="B7B7B7"/>
                      </a:solidFill>
                      <a:prstDash val="solid"/>
                      <a:round/>
                      <a:headEnd len="sm" w="sm" type="none"/>
                      <a:tailEnd len="sm" w="sm" type="none"/>
                    </a:lnL>
                    <a:lnR cap="flat" cmpd="sng" w="19050">
                      <a:solidFill>
                        <a:schemeClr val="dk1"/>
                      </a:solidFill>
                      <a:prstDash val="solid"/>
                      <a:round/>
                      <a:headEnd len="sm" w="sm" type="none"/>
                      <a:tailEnd len="sm" w="sm" type="none"/>
                    </a:lnR>
                    <a:lnT cap="flat" cmpd="sng" w="12700">
                      <a:solidFill>
                        <a:srgbClr val="B7B7B7"/>
                      </a:solidFill>
                      <a:prstDash val="solid"/>
                      <a:round/>
                      <a:headEnd len="sm" w="sm" type="none"/>
                      <a:tailEnd len="sm" w="sm" type="none"/>
                    </a:lnT>
                    <a:lnB cap="flat" cmpd="sng" w="12700">
                      <a:solidFill>
                        <a:srgbClr val="B7B7B7"/>
                      </a:solidFill>
                      <a:prstDash val="solid"/>
                      <a:round/>
                      <a:headEnd len="sm" w="sm" type="none"/>
                      <a:tailEnd len="sm" w="sm" type="none"/>
                    </a:lnB>
                    <a:solidFill>
                      <a:srgbClr val="FFFFFF"/>
                    </a:solidFill>
                  </a:tcPr>
                </a:tc>
              </a:tr>
              <a:tr h="1313400">
                <a:tc>
                  <a:txBody>
                    <a:bodyPr/>
                    <a:lstStyle/>
                    <a:p>
                      <a:pPr indent="0" lvl="0" marL="0" marR="0" rtl="0" algn="l">
                        <a:spcBef>
                          <a:spcPts val="0"/>
                        </a:spcBef>
                        <a:spcAft>
                          <a:spcPts val="0"/>
                        </a:spcAft>
                        <a:buNone/>
                      </a:pPr>
                      <a:r>
                        <a:rPr lang="en-CA" sz="2600">
                          <a:solidFill>
                            <a:srgbClr val="000000"/>
                          </a:solidFill>
                          <a:latin typeface="Arial"/>
                          <a:ea typeface="Arial"/>
                          <a:cs typeface="Arial"/>
                          <a:sym typeface="Arial"/>
                        </a:rPr>
                        <a:t>Éprouvez-vous des difficultés à marcher ou à monter les escaliers?</a:t>
                      </a:r>
                      <a:endParaRPr sz="2600">
                        <a:solidFill>
                          <a:srgbClr val="000000"/>
                        </a:solidFill>
                        <a:latin typeface="Arial"/>
                        <a:ea typeface="Arial"/>
                        <a:cs typeface="Arial"/>
                        <a:sym typeface="Arial"/>
                      </a:endParaRPr>
                    </a:p>
                  </a:txBody>
                  <a:tcPr marT="180000" marB="0" marR="91450" marL="162000">
                    <a:lnL cap="flat" cmpd="sng" w="19050">
                      <a:solidFill>
                        <a:schemeClr val="dk1"/>
                      </a:solidFill>
                      <a:prstDash val="solid"/>
                      <a:round/>
                      <a:headEnd len="sm" w="sm" type="none"/>
                      <a:tailEnd len="sm" w="sm" type="none"/>
                    </a:lnL>
                    <a:lnR cap="flat" cmpd="sng" w="12700">
                      <a:solidFill>
                        <a:srgbClr val="B7B7B7"/>
                      </a:solidFill>
                      <a:prstDash val="solid"/>
                      <a:round/>
                      <a:headEnd len="sm" w="sm" type="none"/>
                      <a:tailEnd len="sm" w="sm" type="none"/>
                    </a:lnR>
                    <a:lnT cap="flat" cmpd="sng" w="12700">
                      <a:solidFill>
                        <a:srgbClr val="B7B7B7"/>
                      </a:solidFill>
                      <a:prstDash val="solid"/>
                      <a:round/>
                      <a:headEnd len="sm" w="sm" type="none"/>
                      <a:tailEnd len="sm" w="sm" type="none"/>
                    </a:lnT>
                    <a:lnB cap="flat" cmpd="sng" w="12700">
                      <a:solidFill>
                        <a:srgbClr val="B7B7B7"/>
                      </a:solidFill>
                      <a:prstDash val="solid"/>
                      <a:round/>
                      <a:headEnd len="sm" w="sm" type="none"/>
                      <a:tailEnd len="sm" w="sm" type="none"/>
                    </a:lnB>
                    <a:solidFill>
                      <a:srgbClr val="FFFFFF"/>
                    </a:solidFill>
                  </a:tcPr>
                </a:tc>
                <a:tc>
                  <a:txBody>
                    <a:bodyPr/>
                    <a:lstStyle/>
                    <a:p>
                      <a:pPr indent="-406400" lvl="0" marL="457200" marR="0" rtl="0" algn="l">
                        <a:spcBef>
                          <a:spcPts val="0"/>
                        </a:spcBef>
                        <a:spcAft>
                          <a:spcPts val="0"/>
                        </a:spcAft>
                        <a:buClr>
                          <a:srgbClr val="000000"/>
                        </a:buClr>
                        <a:buSzPts val="2800"/>
                        <a:buChar char="❏"/>
                      </a:pPr>
                      <a:r>
                        <a:rPr i="0" lang="en-CA" sz="2800" u="none" strike="noStrike">
                          <a:solidFill>
                            <a:srgbClr val="000000"/>
                          </a:solidFill>
                          <a:latin typeface="Arial"/>
                          <a:ea typeface="Arial"/>
                          <a:cs typeface="Arial"/>
                          <a:sym typeface="Arial"/>
                        </a:rPr>
                        <a:t>Non, pas du tout. </a:t>
                      </a:r>
                      <a:endParaRPr sz="2600">
                        <a:latin typeface="Arial"/>
                        <a:ea typeface="Arial"/>
                        <a:cs typeface="Arial"/>
                        <a:sym typeface="Arial"/>
                      </a:endParaRPr>
                    </a:p>
                    <a:p>
                      <a:pPr indent="-406400" lvl="0" marL="457200" marR="0" rtl="0" algn="l">
                        <a:spcBef>
                          <a:spcPts val="0"/>
                        </a:spcBef>
                        <a:spcAft>
                          <a:spcPts val="0"/>
                        </a:spcAft>
                        <a:buClr>
                          <a:srgbClr val="000000"/>
                        </a:buClr>
                        <a:buSzPts val="2800"/>
                        <a:buChar char="❏"/>
                      </a:pPr>
                      <a:r>
                        <a:rPr i="0" lang="en-CA" sz="2800" u="none" strike="noStrike">
                          <a:solidFill>
                            <a:srgbClr val="000000"/>
                          </a:solidFill>
                          <a:latin typeface="Arial"/>
                          <a:ea typeface="Arial"/>
                          <a:cs typeface="Arial"/>
                          <a:sym typeface="Arial"/>
                        </a:rPr>
                        <a:t>Oui, un peu. </a:t>
                      </a:r>
                      <a:endParaRPr sz="2800">
                        <a:solidFill>
                          <a:srgbClr val="000000"/>
                        </a:solidFill>
                        <a:latin typeface="Arial"/>
                        <a:ea typeface="Arial"/>
                        <a:cs typeface="Arial"/>
                        <a:sym typeface="Arial"/>
                      </a:endParaRPr>
                    </a:p>
                  </a:txBody>
                  <a:tcPr marT="118800" marB="0" marR="91450" marL="234000">
                    <a:lnL cap="flat" cmpd="sng" w="12700">
                      <a:solidFill>
                        <a:srgbClr val="B7B7B7"/>
                      </a:solidFill>
                      <a:prstDash val="solid"/>
                      <a:round/>
                      <a:headEnd len="sm" w="sm" type="none"/>
                      <a:tailEnd len="sm" w="sm" type="none"/>
                    </a:lnL>
                    <a:lnR cap="flat" cmpd="sng" w="12700">
                      <a:solidFill>
                        <a:srgbClr val="B7B7B7"/>
                      </a:solidFill>
                      <a:prstDash val="solid"/>
                      <a:round/>
                      <a:headEnd len="sm" w="sm" type="none"/>
                      <a:tailEnd len="sm" w="sm" type="none"/>
                    </a:lnR>
                    <a:lnT cap="flat" cmpd="sng" w="12700">
                      <a:solidFill>
                        <a:srgbClr val="B7B7B7"/>
                      </a:solidFill>
                      <a:prstDash val="solid"/>
                      <a:round/>
                      <a:headEnd len="sm" w="sm" type="none"/>
                      <a:tailEnd len="sm" w="sm" type="none"/>
                    </a:lnT>
                    <a:lnB cap="flat" cmpd="sng" w="12700">
                      <a:solidFill>
                        <a:srgbClr val="B7B7B7"/>
                      </a:solidFill>
                      <a:prstDash val="solid"/>
                      <a:round/>
                      <a:headEnd len="sm" w="sm" type="none"/>
                      <a:tailEnd len="sm" w="sm" type="none"/>
                    </a:lnB>
                    <a:solidFill>
                      <a:srgbClr val="FFFFFF"/>
                    </a:solidFill>
                  </a:tcPr>
                </a:tc>
                <a:tc>
                  <a:txBody>
                    <a:bodyPr/>
                    <a:lstStyle/>
                    <a:p>
                      <a:pPr indent="-406400" lvl="0" marL="457200" rtl="0" algn="l">
                        <a:spcBef>
                          <a:spcPts val="0"/>
                        </a:spcBef>
                        <a:spcAft>
                          <a:spcPts val="0"/>
                        </a:spcAft>
                        <a:buClr>
                          <a:schemeClr val="dk1"/>
                        </a:buClr>
                        <a:buSzPts val="2800"/>
                        <a:buChar char="❏"/>
                      </a:pPr>
                      <a:r>
                        <a:rPr lang="en-CA" sz="2800">
                          <a:solidFill>
                            <a:schemeClr val="dk1"/>
                          </a:solidFill>
                          <a:latin typeface="Arial"/>
                          <a:ea typeface="Arial"/>
                          <a:cs typeface="Arial"/>
                          <a:sym typeface="Arial"/>
                        </a:rPr>
                        <a:t>Oui, beaucoup. </a:t>
                      </a:r>
                      <a:endParaRPr sz="2600">
                        <a:solidFill>
                          <a:schemeClr val="dk1"/>
                        </a:solidFill>
                        <a:latin typeface="Arial"/>
                        <a:ea typeface="Arial"/>
                        <a:cs typeface="Arial"/>
                        <a:sym typeface="Arial"/>
                      </a:endParaRPr>
                    </a:p>
                    <a:p>
                      <a:pPr indent="-406400" lvl="0" marL="457200" rtl="0" algn="l">
                        <a:spcBef>
                          <a:spcPts val="0"/>
                        </a:spcBef>
                        <a:spcAft>
                          <a:spcPts val="0"/>
                        </a:spcAft>
                        <a:buClr>
                          <a:schemeClr val="dk1"/>
                        </a:buClr>
                        <a:buSzPts val="2800"/>
                        <a:buChar char="❏"/>
                      </a:pPr>
                      <a:r>
                        <a:rPr lang="en-CA" sz="2800">
                          <a:solidFill>
                            <a:schemeClr val="dk1"/>
                          </a:solidFill>
                          <a:latin typeface="Arial"/>
                          <a:ea typeface="Arial"/>
                          <a:cs typeface="Arial"/>
                          <a:sym typeface="Arial"/>
                        </a:rPr>
                        <a:t>Je ne vois rien du tout. </a:t>
                      </a:r>
                      <a:endParaRPr sz="2600">
                        <a:solidFill>
                          <a:schemeClr val="dk1"/>
                        </a:solidFill>
                        <a:latin typeface="Arial"/>
                        <a:ea typeface="Arial"/>
                        <a:cs typeface="Arial"/>
                        <a:sym typeface="Arial"/>
                      </a:endParaRPr>
                    </a:p>
                    <a:p>
                      <a:pPr indent="0" lvl="0" marL="0" marR="0" rtl="0" algn="l">
                        <a:spcBef>
                          <a:spcPts val="0"/>
                        </a:spcBef>
                        <a:spcAft>
                          <a:spcPts val="0"/>
                        </a:spcAft>
                        <a:buNone/>
                      </a:pPr>
                      <a:r>
                        <a:t/>
                      </a:r>
                      <a:endParaRPr sz="2800">
                        <a:latin typeface="Arial"/>
                        <a:ea typeface="Arial"/>
                        <a:cs typeface="Arial"/>
                        <a:sym typeface="Arial"/>
                      </a:endParaRPr>
                    </a:p>
                  </a:txBody>
                  <a:tcPr marT="118800" marB="0" marR="0" marL="234000">
                    <a:lnL cap="flat" cmpd="sng" w="12700">
                      <a:solidFill>
                        <a:srgbClr val="B7B7B7"/>
                      </a:solidFill>
                      <a:prstDash val="solid"/>
                      <a:round/>
                      <a:headEnd len="sm" w="sm" type="none"/>
                      <a:tailEnd len="sm" w="sm" type="none"/>
                    </a:lnL>
                    <a:lnR cap="flat" cmpd="sng" w="19050">
                      <a:solidFill>
                        <a:schemeClr val="dk1"/>
                      </a:solidFill>
                      <a:prstDash val="solid"/>
                      <a:round/>
                      <a:headEnd len="sm" w="sm" type="none"/>
                      <a:tailEnd len="sm" w="sm" type="none"/>
                    </a:lnR>
                    <a:lnT cap="flat" cmpd="sng" w="12700">
                      <a:solidFill>
                        <a:srgbClr val="B7B7B7"/>
                      </a:solidFill>
                      <a:prstDash val="solid"/>
                      <a:round/>
                      <a:headEnd len="sm" w="sm" type="none"/>
                      <a:tailEnd len="sm" w="sm" type="none"/>
                    </a:lnT>
                    <a:lnB cap="flat" cmpd="sng" w="12700">
                      <a:solidFill>
                        <a:srgbClr val="B7B7B7"/>
                      </a:solidFill>
                      <a:prstDash val="solid"/>
                      <a:round/>
                      <a:headEnd len="sm" w="sm" type="none"/>
                      <a:tailEnd len="sm" w="sm" type="none"/>
                    </a:lnB>
                    <a:solidFill>
                      <a:srgbClr val="FFFFFF"/>
                    </a:solidFill>
                  </a:tcPr>
                </a:tc>
              </a:tr>
              <a:tr h="1313400">
                <a:tc>
                  <a:txBody>
                    <a:bodyPr/>
                    <a:lstStyle/>
                    <a:p>
                      <a:pPr indent="0" lvl="0" marL="0" marR="0" rtl="0" algn="l">
                        <a:spcBef>
                          <a:spcPts val="0"/>
                        </a:spcBef>
                        <a:spcAft>
                          <a:spcPts val="0"/>
                        </a:spcAft>
                        <a:buNone/>
                      </a:pPr>
                      <a:r>
                        <a:rPr lang="en-CA" sz="2600">
                          <a:solidFill>
                            <a:srgbClr val="000000"/>
                          </a:solidFill>
                          <a:latin typeface="Arial"/>
                          <a:ea typeface="Arial"/>
                          <a:cs typeface="Arial"/>
                          <a:sym typeface="Arial"/>
                        </a:rPr>
                        <a:t>Éprouvez-vous des difficultés à vous rappeler certaines choses et à vous concentrer?</a:t>
                      </a:r>
                      <a:endParaRPr sz="2600">
                        <a:solidFill>
                          <a:srgbClr val="000000"/>
                        </a:solidFill>
                        <a:latin typeface="Arial"/>
                        <a:ea typeface="Arial"/>
                        <a:cs typeface="Arial"/>
                        <a:sym typeface="Arial"/>
                      </a:endParaRPr>
                    </a:p>
                  </a:txBody>
                  <a:tcPr marT="180000" marB="0" marR="91450" marL="162000">
                    <a:lnL cap="flat" cmpd="sng" w="19050">
                      <a:solidFill>
                        <a:schemeClr val="dk1"/>
                      </a:solidFill>
                      <a:prstDash val="solid"/>
                      <a:round/>
                      <a:headEnd len="sm" w="sm" type="none"/>
                      <a:tailEnd len="sm" w="sm" type="none"/>
                    </a:lnL>
                    <a:lnR cap="flat" cmpd="sng" w="12700">
                      <a:solidFill>
                        <a:srgbClr val="B7B7B7"/>
                      </a:solidFill>
                      <a:prstDash val="solid"/>
                      <a:round/>
                      <a:headEnd len="sm" w="sm" type="none"/>
                      <a:tailEnd len="sm" w="sm" type="none"/>
                    </a:lnR>
                    <a:lnT cap="flat" cmpd="sng" w="12700">
                      <a:solidFill>
                        <a:srgbClr val="B7B7B7"/>
                      </a:solidFill>
                      <a:prstDash val="solid"/>
                      <a:round/>
                      <a:headEnd len="sm" w="sm" type="none"/>
                      <a:tailEnd len="sm" w="sm" type="none"/>
                    </a:lnT>
                    <a:lnB cap="flat" cmpd="sng" w="12700">
                      <a:solidFill>
                        <a:srgbClr val="B7B7B7"/>
                      </a:solidFill>
                      <a:prstDash val="solid"/>
                      <a:round/>
                      <a:headEnd len="sm" w="sm" type="none"/>
                      <a:tailEnd len="sm" w="sm" type="none"/>
                    </a:lnB>
                    <a:solidFill>
                      <a:srgbClr val="FFFFFF"/>
                    </a:solidFill>
                  </a:tcPr>
                </a:tc>
                <a:tc>
                  <a:txBody>
                    <a:bodyPr/>
                    <a:lstStyle/>
                    <a:p>
                      <a:pPr indent="-406400" lvl="0" marL="457200" marR="0" rtl="0" algn="l">
                        <a:spcBef>
                          <a:spcPts val="0"/>
                        </a:spcBef>
                        <a:spcAft>
                          <a:spcPts val="0"/>
                        </a:spcAft>
                        <a:buClr>
                          <a:schemeClr val="dk1"/>
                        </a:buClr>
                        <a:buSzPts val="2800"/>
                        <a:buChar char="❏"/>
                      </a:pPr>
                      <a:r>
                        <a:rPr lang="en-CA" sz="2800">
                          <a:solidFill>
                            <a:schemeClr val="dk1"/>
                          </a:solidFill>
                          <a:latin typeface="Arial"/>
                          <a:ea typeface="Arial"/>
                          <a:cs typeface="Arial"/>
                          <a:sym typeface="Arial"/>
                        </a:rPr>
                        <a:t>Non, pas du tout. </a:t>
                      </a:r>
                      <a:endParaRPr sz="2600">
                        <a:solidFill>
                          <a:schemeClr val="dk1"/>
                        </a:solidFill>
                        <a:latin typeface="Arial"/>
                        <a:ea typeface="Arial"/>
                        <a:cs typeface="Arial"/>
                        <a:sym typeface="Arial"/>
                      </a:endParaRPr>
                    </a:p>
                    <a:p>
                      <a:pPr indent="-406400" lvl="0" marL="457200" rtl="0" algn="l">
                        <a:spcBef>
                          <a:spcPts val="0"/>
                        </a:spcBef>
                        <a:spcAft>
                          <a:spcPts val="0"/>
                        </a:spcAft>
                        <a:buClr>
                          <a:schemeClr val="dk1"/>
                        </a:buClr>
                        <a:buSzPts val="2800"/>
                        <a:buChar char="❏"/>
                      </a:pPr>
                      <a:r>
                        <a:rPr lang="en-CA" sz="2800">
                          <a:solidFill>
                            <a:schemeClr val="dk1"/>
                          </a:solidFill>
                          <a:latin typeface="Arial"/>
                          <a:ea typeface="Arial"/>
                          <a:cs typeface="Arial"/>
                          <a:sym typeface="Arial"/>
                        </a:rPr>
                        <a:t>Oui, un peu.</a:t>
                      </a:r>
                      <a:endParaRPr sz="2800">
                        <a:latin typeface="Arial"/>
                        <a:ea typeface="Arial"/>
                        <a:cs typeface="Arial"/>
                        <a:sym typeface="Arial"/>
                      </a:endParaRPr>
                    </a:p>
                  </a:txBody>
                  <a:tcPr marT="118800" marB="0" marR="91450" marL="234000">
                    <a:lnL cap="flat" cmpd="sng" w="12700">
                      <a:solidFill>
                        <a:srgbClr val="B7B7B7"/>
                      </a:solidFill>
                      <a:prstDash val="solid"/>
                      <a:round/>
                      <a:headEnd len="sm" w="sm" type="none"/>
                      <a:tailEnd len="sm" w="sm" type="none"/>
                    </a:lnL>
                    <a:lnR cap="flat" cmpd="sng" w="12700">
                      <a:solidFill>
                        <a:srgbClr val="B7B7B7"/>
                      </a:solidFill>
                      <a:prstDash val="solid"/>
                      <a:round/>
                      <a:headEnd len="sm" w="sm" type="none"/>
                      <a:tailEnd len="sm" w="sm" type="none"/>
                    </a:lnR>
                    <a:lnT cap="flat" cmpd="sng" w="12700">
                      <a:solidFill>
                        <a:srgbClr val="B7B7B7"/>
                      </a:solidFill>
                      <a:prstDash val="solid"/>
                      <a:round/>
                      <a:headEnd len="sm" w="sm" type="none"/>
                      <a:tailEnd len="sm" w="sm" type="none"/>
                    </a:lnT>
                    <a:lnB cap="flat" cmpd="sng" w="12700">
                      <a:solidFill>
                        <a:srgbClr val="B7B7B7"/>
                      </a:solidFill>
                      <a:prstDash val="solid"/>
                      <a:round/>
                      <a:headEnd len="sm" w="sm" type="none"/>
                      <a:tailEnd len="sm" w="sm" type="none"/>
                    </a:lnB>
                    <a:solidFill>
                      <a:srgbClr val="FFFFFF"/>
                    </a:solidFill>
                  </a:tcPr>
                </a:tc>
                <a:tc>
                  <a:txBody>
                    <a:bodyPr/>
                    <a:lstStyle/>
                    <a:p>
                      <a:pPr indent="-406400" lvl="0" marL="457200" rtl="0" algn="l">
                        <a:spcBef>
                          <a:spcPts val="0"/>
                        </a:spcBef>
                        <a:spcAft>
                          <a:spcPts val="0"/>
                        </a:spcAft>
                        <a:buClr>
                          <a:schemeClr val="dk1"/>
                        </a:buClr>
                        <a:buSzPts val="2800"/>
                        <a:buChar char="❏"/>
                      </a:pPr>
                      <a:r>
                        <a:rPr lang="en-CA" sz="2800">
                          <a:solidFill>
                            <a:schemeClr val="dk1"/>
                          </a:solidFill>
                          <a:latin typeface="Arial"/>
                          <a:ea typeface="Arial"/>
                          <a:cs typeface="Arial"/>
                          <a:sym typeface="Arial"/>
                        </a:rPr>
                        <a:t>Oui, beaucoup. </a:t>
                      </a:r>
                      <a:endParaRPr sz="2600">
                        <a:solidFill>
                          <a:schemeClr val="dk1"/>
                        </a:solidFill>
                        <a:latin typeface="Arial"/>
                        <a:ea typeface="Arial"/>
                        <a:cs typeface="Arial"/>
                        <a:sym typeface="Arial"/>
                      </a:endParaRPr>
                    </a:p>
                    <a:p>
                      <a:pPr indent="-406400" lvl="0" marL="457200" rtl="0" algn="l">
                        <a:spcBef>
                          <a:spcPts val="0"/>
                        </a:spcBef>
                        <a:spcAft>
                          <a:spcPts val="0"/>
                        </a:spcAft>
                        <a:buClr>
                          <a:schemeClr val="dk1"/>
                        </a:buClr>
                        <a:buSzPts val="2800"/>
                        <a:buChar char="❏"/>
                      </a:pPr>
                      <a:r>
                        <a:rPr lang="en-CA" sz="2800">
                          <a:solidFill>
                            <a:schemeClr val="dk1"/>
                          </a:solidFill>
                          <a:latin typeface="Arial"/>
                          <a:ea typeface="Arial"/>
                          <a:cs typeface="Arial"/>
                          <a:sym typeface="Arial"/>
                        </a:rPr>
                        <a:t>Je ne vois rien du tout. </a:t>
                      </a:r>
                      <a:endParaRPr sz="2600">
                        <a:solidFill>
                          <a:schemeClr val="dk1"/>
                        </a:solidFill>
                        <a:latin typeface="Arial"/>
                        <a:ea typeface="Arial"/>
                        <a:cs typeface="Arial"/>
                        <a:sym typeface="Arial"/>
                      </a:endParaRPr>
                    </a:p>
                    <a:p>
                      <a:pPr indent="0" lvl="0" marL="0" marR="0" rtl="0" algn="l">
                        <a:spcBef>
                          <a:spcPts val="0"/>
                        </a:spcBef>
                        <a:spcAft>
                          <a:spcPts val="0"/>
                        </a:spcAft>
                        <a:buNone/>
                      </a:pPr>
                      <a:r>
                        <a:t/>
                      </a:r>
                      <a:endParaRPr sz="2800">
                        <a:latin typeface="Arial"/>
                        <a:ea typeface="Arial"/>
                        <a:cs typeface="Arial"/>
                        <a:sym typeface="Arial"/>
                      </a:endParaRPr>
                    </a:p>
                  </a:txBody>
                  <a:tcPr marT="118800" marB="0" marR="0" marL="234000">
                    <a:lnL cap="flat" cmpd="sng" w="12700">
                      <a:solidFill>
                        <a:srgbClr val="B7B7B7"/>
                      </a:solidFill>
                      <a:prstDash val="solid"/>
                      <a:round/>
                      <a:headEnd len="sm" w="sm" type="none"/>
                      <a:tailEnd len="sm" w="sm" type="none"/>
                    </a:lnL>
                    <a:lnR cap="flat" cmpd="sng" w="19050">
                      <a:solidFill>
                        <a:schemeClr val="dk1"/>
                      </a:solidFill>
                      <a:prstDash val="solid"/>
                      <a:round/>
                      <a:headEnd len="sm" w="sm" type="none"/>
                      <a:tailEnd len="sm" w="sm" type="none"/>
                    </a:lnR>
                    <a:lnT cap="flat" cmpd="sng" w="12700">
                      <a:solidFill>
                        <a:srgbClr val="B7B7B7"/>
                      </a:solidFill>
                      <a:prstDash val="solid"/>
                      <a:round/>
                      <a:headEnd len="sm" w="sm" type="none"/>
                      <a:tailEnd len="sm" w="sm" type="none"/>
                    </a:lnT>
                    <a:lnB cap="flat" cmpd="sng" w="12700">
                      <a:solidFill>
                        <a:srgbClr val="B7B7B7"/>
                      </a:solidFill>
                      <a:prstDash val="solid"/>
                      <a:round/>
                      <a:headEnd len="sm" w="sm" type="none"/>
                      <a:tailEnd len="sm" w="sm" type="none"/>
                    </a:lnB>
                    <a:solidFill>
                      <a:srgbClr val="FFFFFF"/>
                    </a:solidFill>
                  </a:tcPr>
                </a:tc>
              </a:tr>
              <a:tr h="1313400">
                <a:tc>
                  <a:txBody>
                    <a:bodyPr/>
                    <a:lstStyle/>
                    <a:p>
                      <a:pPr indent="0" lvl="0" marL="0" marR="0" rtl="0" algn="l">
                        <a:spcBef>
                          <a:spcPts val="0"/>
                        </a:spcBef>
                        <a:spcAft>
                          <a:spcPts val="0"/>
                        </a:spcAft>
                        <a:buNone/>
                      </a:pPr>
                      <a:r>
                        <a:rPr lang="en-CA" sz="2600">
                          <a:solidFill>
                            <a:srgbClr val="000000"/>
                          </a:solidFill>
                          <a:latin typeface="Arial"/>
                          <a:ea typeface="Arial"/>
                          <a:cs typeface="Arial"/>
                          <a:sym typeface="Arial"/>
                        </a:rPr>
                        <a:t>Éprouvez-vous des difficultés à prendre soin de vous, à vous laver ou à vous habiller, par exemple?</a:t>
                      </a:r>
                      <a:endParaRPr sz="2600">
                        <a:solidFill>
                          <a:srgbClr val="000000"/>
                        </a:solidFill>
                        <a:latin typeface="Arial"/>
                        <a:ea typeface="Arial"/>
                        <a:cs typeface="Arial"/>
                        <a:sym typeface="Arial"/>
                      </a:endParaRPr>
                    </a:p>
                  </a:txBody>
                  <a:tcPr marT="180000" marB="0" marR="91450" marL="162000">
                    <a:lnL cap="flat" cmpd="sng" w="19050">
                      <a:solidFill>
                        <a:schemeClr val="dk1"/>
                      </a:solidFill>
                      <a:prstDash val="solid"/>
                      <a:round/>
                      <a:headEnd len="sm" w="sm" type="none"/>
                      <a:tailEnd len="sm" w="sm" type="none"/>
                    </a:lnL>
                    <a:lnR cap="flat" cmpd="sng" w="12700">
                      <a:solidFill>
                        <a:srgbClr val="B7B7B7"/>
                      </a:solidFill>
                      <a:prstDash val="solid"/>
                      <a:round/>
                      <a:headEnd len="sm" w="sm" type="none"/>
                      <a:tailEnd len="sm" w="sm" type="none"/>
                    </a:lnR>
                    <a:lnT cap="flat" cmpd="sng" w="12700">
                      <a:solidFill>
                        <a:srgbClr val="B7B7B7"/>
                      </a:solidFill>
                      <a:prstDash val="solid"/>
                      <a:round/>
                      <a:headEnd len="sm" w="sm" type="none"/>
                      <a:tailEnd len="sm" w="sm" type="none"/>
                    </a:lnT>
                    <a:lnB cap="flat" cmpd="sng" w="12700">
                      <a:solidFill>
                        <a:srgbClr val="B7B7B7"/>
                      </a:solidFill>
                      <a:prstDash val="solid"/>
                      <a:round/>
                      <a:headEnd len="sm" w="sm" type="none"/>
                      <a:tailEnd len="sm" w="sm" type="none"/>
                    </a:lnB>
                    <a:solidFill>
                      <a:srgbClr val="FFFFFF"/>
                    </a:solidFill>
                  </a:tcPr>
                </a:tc>
                <a:tc>
                  <a:txBody>
                    <a:bodyPr/>
                    <a:lstStyle/>
                    <a:p>
                      <a:pPr indent="-406400" lvl="0" marL="457200" rtl="0" algn="l">
                        <a:spcBef>
                          <a:spcPts val="0"/>
                        </a:spcBef>
                        <a:spcAft>
                          <a:spcPts val="0"/>
                        </a:spcAft>
                        <a:buClr>
                          <a:schemeClr val="dk1"/>
                        </a:buClr>
                        <a:buSzPts val="2800"/>
                        <a:buChar char="❏"/>
                      </a:pPr>
                      <a:r>
                        <a:rPr lang="en-CA" sz="2800">
                          <a:solidFill>
                            <a:schemeClr val="dk1"/>
                          </a:solidFill>
                          <a:latin typeface="Arial"/>
                          <a:ea typeface="Arial"/>
                          <a:cs typeface="Arial"/>
                          <a:sym typeface="Arial"/>
                        </a:rPr>
                        <a:t>Non, pas du tout. </a:t>
                      </a:r>
                      <a:endParaRPr sz="2600">
                        <a:solidFill>
                          <a:schemeClr val="dk1"/>
                        </a:solidFill>
                        <a:latin typeface="Arial"/>
                        <a:ea typeface="Arial"/>
                        <a:cs typeface="Arial"/>
                        <a:sym typeface="Arial"/>
                      </a:endParaRPr>
                    </a:p>
                    <a:p>
                      <a:pPr indent="-406400" lvl="0" marL="457200" rtl="0" algn="l">
                        <a:spcBef>
                          <a:spcPts val="0"/>
                        </a:spcBef>
                        <a:spcAft>
                          <a:spcPts val="0"/>
                        </a:spcAft>
                        <a:buClr>
                          <a:schemeClr val="dk1"/>
                        </a:buClr>
                        <a:buSzPts val="2800"/>
                        <a:buChar char="❏"/>
                      </a:pPr>
                      <a:r>
                        <a:rPr lang="en-CA" sz="2800">
                          <a:solidFill>
                            <a:schemeClr val="dk1"/>
                          </a:solidFill>
                          <a:latin typeface="Arial"/>
                          <a:ea typeface="Arial"/>
                          <a:cs typeface="Arial"/>
                          <a:sym typeface="Arial"/>
                        </a:rPr>
                        <a:t>Oui, un peu.</a:t>
                      </a:r>
                      <a:endParaRPr sz="2800">
                        <a:latin typeface="Arial"/>
                        <a:ea typeface="Arial"/>
                        <a:cs typeface="Arial"/>
                        <a:sym typeface="Arial"/>
                      </a:endParaRPr>
                    </a:p>
                  </a:txBody>
                  <a:tcPr marT="118800" marB="0" marR="91450" marL="234000">
                    <a:lnL cap="flat" cmpd="sng" w="12700">
                      <a:solidFill>
                        <a:srgbClr val="B7B7B7"/>
                      </a:solidFill>
                      <a:prstDash val="solid"/>
                      <a:round/>
                      <a:headEnd len="sm" w="sm" type="none"/>
                      <a:tailEnd len="sm" w="sm" type="none"/>
                    </a:lnL>
                    <a:lnR cap="flat" cmpd="sng" w="12700">
                      <a:solidFill>
                        <a:srgbClr val="B7B7B7"/>
                      </a:solidFill>
                      <a:prstDash val="solid"/>
                      <a:round/>
                      <a:headEnd len="sm" w="sm" type="none"/>
                      <a:tailEnd len="sm" w="sm" type="none"/>
                    </a:lnR>
                    <a:lnT cap="flat" cmpd="sng" w="12700">
                      <a:solidFill>
                        <a:srgbClr val="B7B7B7"/>
                      </a:solidFill>
                      <a:prstDash val="solid"/>
                      <a:round/>
                      <a:headEnd len="sm" w="sm" type="none"/>
                      <a:tailEnd len="sm" w="sm" type="none"/>
                    </a:lnT>
                    <a:lnB cap="flat" cmpd="sng" w="12700">
                      <a:solidFill>
                        <a:srgbClr val="B7B7B7"/>
                      </a:solidFill>
                      <a:prstDash val="solid"/>
                      <a:round/>
                      <a:headEnd len="sm" w="sm" type="none"/>
                      <a:tailEnd len="sm" w="sm" type="none"/>
                    </a:lnB>
                    <a:solidFill>
                      <a:srgbClr val="FFFFFF"/>
                    </a:solidFill>
                  </a:tcPr>
                </a:tc>
                <a:tc>
                  <a:txBody>
                    <a:bodyPr/>
                    <a:lstStyle/>
                    <a:p>
                      <a:pPr indent="-406400" lvl="0" marL="457200" rtl="0" algn="l">
                        <a:spcBef>
                          <a:spcPts val="0"/>
                        </a:spcBef>
                        <a:spcAft>
                          <a:spcPts val="0"/>
                        </a:spcAft>
                        <a:buClr>
                          <a:schemeClr val="dk1"/>
                        </a:buClr>
                        <a:buSzPts val="2800"/>
                        <a:buChar char="❏"/>
                      </a:pPr>
                      <a:r>
                        <a:rPr lang="en-CA" sz="2800">
                          <a:solidFill>
                            <a:schemeClr val="dk1"/>
                          </a:solidFill>
                          <a:latin typeface="Arial"/>
                          <a:ea typeface="Arial"/>
                          <a:cs typeface="Arial"/>
                          <a:sym typeface="Arial"/>
                        </a:rPr>
                        <a:t>Oui, beaucoup. </a:t>
                      </a:r>
                      <a:endParaRPr sz="2600">
                        <a:solidFill>
                          <a:schemeClr val="dk1"/>
                        </a:solidFill>
                        <a:latin typeface="Arial"/>
                        <a:ea typeface="Arial"/>
                        <a:cs typeface="Arial"/>
                        <a:sym typeface="Arial"/>
                      </a:endParaRPr>
                    </a:p>
                    <a:p>
                      <a:pPr indent="-406400" lvl="0" marL="457200" rtl="0" algn="l">
                        <a:spcBef>
                          <a:spcPts val="0"/>
                        </a:spcBef>
                        <a:spcAft>
                          <a:spcPts val="0"/>
                        </a:spcAft>
                        <a:buClr>
                          <a:schemeClr val="dk1"/>
                        </a:buClr>
                        <a:buSzPts val="2800"/>
                        <a:buChar char="❏"/>
                      </a:pPr>
                      <a:r>
                        <a:rPr lang="en-CA" sz="2800">
                          <a:solidFill>
                            <a:schemeClr val="dk1"/>
                          </a:solidFill>
                          <a:latin typeface="Arial"/>
                          <a:ea typeface="Arial"/>
                          <a:cs typeface="Arial"/>
                          <a:sym typeface="Arial"/>
                        </a:rPr>
                        <a:t>Je ne vois rien du tout. </a:t>
                      </a:r>
                      <a:endParaRPr sz="2600">
                        <a:solidFill>
                          <a:schemeClr val="dk1"/>
                        </a:solidFill>
                        <a:latin typeface="Arial"/>
                        <a:ea typeface="Arial"/>
                        <a:cs typeface="Arial"/>
                        <a:sym typeface="Arial"/>
                      </a:endParaRPr>
                    </a:p>
                    <a:p>
                      <a:pPr indent="0" lvl="0" marL="0" marR="0" rtl="0" algn="l">
                        <a:spcBef>
                          <a:spcPts val="0"/>
                        </a:spcBef>
                        <a:spcAft>
                          <a:spcPts val="0"/>
                        </a:spcAft>
                        <a:buNone/>
                      </a:pPr>
                      <a:r>
                        <a:t/>
                      </a:r>
                      <a:endParaRPr sz="2800">
                        <a:latin typeface="Arial"/>
                        <a:ea typeface="Arial"/>
                        <a:cs typeface="Arial"/>
                        <a:sym typeface="Arial"/>
                      </a:endParaRPr>
                    </a:p>
                  </a:txBody>
                  <a:tcPr marT="118800" marB="0" marR="0" marL="234000">
                    <a:lnL cap="flat" cmpd="sng" w="12700">
                      <a:solidFill>
                        <a:srgbClr val="B7B7B7"/>
                      </a:solidFill>
                      <a:prstDash val="solid"/>
                      <a:round/>
                      <a:headEnd len="sm" w="sm" type="none"/>
                      <a:tailEnd len="sm" w="sm" type="none"/>
                    </a:lnL>
                    <a:lnR cap="flat" cmpd="sng" w="19050">
                      <a:solidFill>
                        <a:schemeClr val="dk1"/>
                      </a:solidFill>
                      <a:prstDash val="solid"/>
                      <a:round/>
                      <a:headEnd len="sm" w="sm" type="none"/>
                      <a:tailEnd len="sm" w="sm" type="none"/>
                    </a:lnR>
                    <a:lnT cap="flat" cmpd="sng" w="12700">
                      <a:solidFill>
                        <a:srgbClr val="B7B7B7"/>
                      </a:solidFill>
                      <a:prstDash val="solid"/>
                      <a:round/>
                      <a:headEnd len="sm" w="sm" type="none"/>
                      <a:tailEnd len="sm" w="sm" type="none"/>
                    </a:lnT>
                    <a:lnB cap="flat" cmpd="sng" w="12700">
                      <a:solidFill>
                        <a:srgbClr val="B7B7B7"/>
                      </a:solidFill>
                      <a:prstDash val="solid"/>
                      <a:round/>
                      <a:headEnd len="sm" w="sm" type="none"/>
                      <a:tailEnd len="sm" w="sm" type="none"/>
                    </a:lnB>
                    <a:solidFill>
                      <a:srgbClr val="FFFFFF"/>
                    </a:solidFill>
                  </a:tcPr>
                </a:tc>
              </a:tr>
              <a:tr h="1514850">
                <a:tc>
                  <a:txBody>
                    <a:bodyPr/>
                    <a:lstStyle/>
                    <a:p>
                      <a:pPr indent="0" lvl="0" marL="0" marR="0" rtl="0" algn="l">
                        <a:spcBef>
                          <a:spcPts val="0"/>
                        </a:spcBef>
                        <a:spcAft>
                          <a:spcPts val="0"/>
                        </a:spcAft>
                        <a:buNone/>
                      </a:pPr>
                      <a:r>
                        <a:rPr lang="en-CA" sz="2600">
                          <a:solidFill>
                            <a:srgbClr val="000000"/>
                          </a:solidFill>
                          <a:latin typeface="Arial"/>
                          <a:ea typeface="Arial"/>
                          <a:cs typeface="Arial"/>
                          <a:sym typeface="Arial"/>
                        </a:rPr>
                        <a:t>Éprouvez-vous des difficultés à communiquer dans votre langue habituelle (d’usage), à comprendre les autres ou à vous faire comprendre, par exemple?</a:t>
                      </a:r>
                      <a:endParaRPr sz="2600">
                        <a:solidFill>
                          <a:srgbClr val="000000"/>
                        </a:solidFill>
                        <a:latin typeface="Arial"/>
                        <a:ea typeface="Arial"/>
                        <a:cs typeface="Arial"/>
                        <a:sym typeface="Arial"/>
                      </a:endParaRPr>
                    </a:p>
                  </a:txBody>
                  <a:tcPr marT="180000" marB="0" marR="91450" marL="162000">
                    <a:lnL cap="flat" cmpd="sng" w="19050">
                      <a:solidFill>
                        <a:schemeClr val="dk1"/>
                      </a:solidFill>
                      <a:prstDash val="solid"/>
                      <a:round/>
                      <a:headEnd len="sm" w="sm" type="none"/>
                      <a:tailEnd len="sm" w="sm" type="none"/>
                    </a:lnL>
                    <a:lnR cap="flat" cmpd="sng" w="12700">
                      <a:solidFill>
                        <a:srgbClr val="B7B7B7"/>
                      </a:solidFill>
                      <a:prstDash val="solid"/>
                      <a:round/>
                      <a:headEnd len="sm" w="sm" type="none"/>
                      <a:tailEnd len="sm" w="sm" type="none"/>
                    </a:lnR>
                    <a:lnT cap="flat" cmpd="sng" w="12700">
                      <a:solidFill>
                        <a:srgbClr val="B7B7B7"/>
                      </a:solidFill>
                      <a:prstDash val="solid"/>
                      <a:round/>
                      <a:headEnd len="sm" w="sm" type="none"/>
                      <a:tailEnd len="sm" w="sm" type="none"/>
                    </a:lnT>
                    <a:lnB cap="flat" cmpd="sng" w="19050">
                      <a:solidFill>
                        <a:schemeClr val="dk1"/>
                      </a:solidFill>
                      <a:prstDash val="solid"/>
                      <a:round/>
                      <a:headEnd len="sm" w="sm" type="none"/>
                      <a:tailEnd len="sm" w="sm" type="none"/>
                    </a:lnB>
                    <a:solidFill>
                      <a:srgbClr val="FFFFFF"/>
                    </a:solidFill>
                  </a:tcPr>
                </a:tc>
                <a:tc>
                  <a:txBody>
                    <a:bodyPr/>
                    <a:lstStyle/>
                    <a:p>
                      <a:pPr indent="-406400" lvl="0" marL="457200" rtl="0" algn="l">
                        <a:spcBef>
                          <a:spcPts val="0"/>
                        </a:spcBef>
                        <a:spcAft>
                          <a:spcPts val="0"/>
                        </a:spcAft>
                        <a:buClr>
                          <a:schemeClr val="dk1"/>
                        </a:buClr>
                        <a:buSzPts val="2800"/>
                        <a:buChar char="❏"/>
                      </a:pPr>
                      <a:r>
                        <a:rPr lang="en-CA" sz="2800">
                          <a:solidFill>
                            <a:schemeClr val="dk1"/>
                          </a:solidFill>
                          <a:latin typeface="Arial"/>
                          <a:ea typeface="Arial"/>
                          <a:cs typeface="Arial"/>
                          <a:sym typeface="Arial"/>
                        </a:rPr>
                        <a:t>Non, pas du tout. </a:t>
                      </a:r>
                      <a:endParaRPr sz="2600">
                        <a:solidFill>
                          <a:schemeClr val="dk1"/>
                        </a:solidFill>
                        <a:latin typeface="Arial"/>
                        <a:ea typeface="Arial"/>
                        <a:cs typeface="Arial"/>
                        <a:sym typeface="Arial"/>
                      </a:endParaRPr>
                    </a:p>
                    <a:p>
                      <a:pPr indent="-406400" lvl="0" marL="457200" rtl="0" algn="l">
                        <a:spcBef>
                          <a:spcPts val="0"/>
                        </a:spcBef>
                        <a:spcAft>
                          <a:spcPts val="0"/>
                        </a:spcAft>
                        <a:buClr>
                          <a:schemeClr val="dk1"/>
                        </a:buClr>
                        <a:buSzPts val="2800"/>
                        <a:buChar char="❏"/>
                      </a:pPr>
                      <a:r>
                        <a:rPr lang="en-CA" sz="2800">
                          <a:solidFill>
                            <a:schemeClr val="dk1"/>
                          </a:solidFill>
                          <a:latin typeface="Arial"/>
                          <a:ea typeface="Arial"/>
                          <a:cs typeface="Arial"/>
                          <a:sym typeface="Arial"/>
                        </a:rPr>
                        <a:t>Oui, un peu.</a:t>
                      </a:r>
                      <a:endParaRPr sz="2800">
                        <a:latin typeface="Arial"/>
                        <a:ea typeface="Arial"/>
                        <a:cs typeface="Arial"/>
                        <a:sym typeface="Arial"/>
                      </a:endParaRPr>
                    </a:p>
                  </a:txBody>
                  <a:tcPr marT="118800" marB="0" marR="91450" marL="234000">
                    <a:lnL cap="flat" cmpd="sng" w="12700">
                      <a:solidFill>
                        <a:srgbClr val="B7B7B7"/>
                      </a:solidFill>
                      <a:prstDash val="solid"/>
                      <a:round/>
                      <a:headEnd len="sm" w="sm" type="none"/>
                      <a:tailEnd len="sm" w="sm" type="none"/>
                    </a:lnL>
                    <a:lnR cap="flat" cmpd="sng" w="12700">
                      <a:solidFill>
                        <a:srgbClr val="B7B7B7"/>
                      </a:solidFill>
                      <a:prstDash val="solid"/>
                      <a:round/>
                      <a:headEnd len="sm" w="sm" type="none"/>
                      <a:tailEnd len="sm" w="sm" type="none"/>
                    </a:lnR>
                    <a:lnT cap="flat" cmpd="sng" w="12700">
                      <a:solidFill>
                        <a:srgbClr val="B7B7B7"/>
                      </a:solidFill>
                      <a:prstDash val="solid"/>
                      <a:round/>
                      <a:headEnd len="sm" w="sm" type="none"/>
                      <a:tailEnd len="sm" w="sm" type="none"/>
                    </a:lnT>
                    <a:lnB cap="flat" cmpd="sng" w="19050">
                      <a:solidFill>
                        <a:schemeClr val="dk1"/>
                      </a:solidFill>
                      <a:prstDash val="solid"/>
                      <a:round/>
                      <a:headEnd len="sm" w="sm" type="none"/>
                      <a:tailEnd len="sm" w="sm" type="none"/>
                    </a:lnB>
                    <a:solidFill>
                      <a:srgbClr val="FFFFFF"/>
                    </a:solidFill>
                  </a:tcPr>
                </a:tc>
                <a:tc>
                  <a:txBody>
                    <a:bodyPr/>
                    <a:lstStyle/>
                    <a:p>
                      <a:pPr indent="-406400" lvl="0" marL="457200" rtl="0" algn="l">
                        <a:spcBef>
                          <a:spcPts val="0"/>
                        </a:spcBef>
                        <a:spcAft>
                          <a:spcPts val="0"/>
                        </a:spcAft>
                        <a:buClr>
                          <a:schemeClr val="dk1"/>
                        </a:buClr>
                        <a:buSzPts val="2800"/>
                        <a:buChar char="❏"/>
                      </a:pPr>
                      <a:r>
                        <a:rPr lang="en-CA" sz="2800">
                          <a:solidFill>
                            <a:schemeClr val="dk1"/>
                          </a:solidFill>
                          <a:latin typeface="Arial"/>
                          <a:ea typeface="Arial"/>
                          <a:cs typeface="Arial"/>
                          <a:sym typeface="Arial"/>
                        </a:rPr>
                        <a:t>Oui, beaucoup. </a:t>
                      </a:r>
                      <a:endParaRPr sz="2600">
                        <a:solidFill>
                          <a:schemeClr val="dk1"/>
                        </a:solidFill>
                        <a:latin typeface="Arial"/>
                        <a:ea typeface="Arial"/>
                        <a:cs typeface="Arial"/>
                        <a:sym typeface="Arial"/>
                      </a:endParaRPr>
                    </a:p>
                    <a:p>
                      <a:pPr indent="-406400" lvl="0" marL="457200" rtl="0" algn="l">
                        <a:spcBef>
                          <a:spcPts val="0"/>
                        </a:spcBef>
                        <a:spcAft>
                          <a:spcPts val="0"/>
                        </a:spcAft>
                        <a:buClr>
                          <a:schemeClr val="dk1"/>
                        </a:buClr>
                        <a:buSzPts val="2800"/>
                        <a:buChar char="❏"/>
                      </a:pPr>
                      <a:r>
                        <a:rPr lang="en-CA" sz="2800">
                          <a:solidFill>
                            <a:schemeClr val="dk1"/>
                          </a:solidFill>
                          <a:latin typeface="Arial"/>
                          <a:ea typeface="Arial"/>
                          <a:cs typeface="Arial"/>
                          <a:sym typeface="Arial"/>
                        </a:rPr>
                        <a:t>Je ne vois rien du tout. </a:t>
                      </a:r>
                      <a:endParaRPr sz="2800">
                        <a:latin typeface="Arial"/>
                        <a:ea typeface="Arial"/>
                        <a:cs typeface="Arial"/>
                        <a:sym typeface="Arial"/>
                      </a:endParaRPr>
                    </a:p>
                  </a:txBody>
                  <a:tcPr marT="118800" marB="0" marR="0" marL="234000">
                    <a:lnL cap="flat" cmpd="sng" w="12700">
                      <a:solidFill>
                        <a:srgbClr val="B7B7B7"/>
                      </a:solidFill>
                      <a:prstDash val="solid"/>
                      <a:round/>
                      <a:headEnd len="sm" w="sm" type="none"/>
                      <a:tailEnd len="sm" w="sm" type="none"/>
                    </a:lnL>
                    <a:lnR cap="flat" cmpd="sng" w="19050">
                      <a:solidFill>
                        <a:schemeClr val="dk1"/>
                      </a:solidFill>
                      <a:prstDash val="solid"/>
                      <a:round/>
                      <a:headEnd len="sm" w="sm" type="none"/>
                      <a:tailEnd len="sm" w="sm" type="none"/>
                    </a:lnR>
                    <a:lnT cap="flat" cmpd="sng" w="12700">
                      <a:solidFill>
                        <a:srgbClr val="B7B7B7"/>
                      </a:solidFill>
                      <a:prstDash val="solid"/>
                      <a:round/>
                      <a:headEnd len="sm" w="sm" type="none"/>
                      <a:tailEnd len="sm" w="sm" type="none"/>
                    </a:lnT>
                    <a:lnB cap="flat" cmpd="sng" w="19050">
                      <a:solidFill>
                        <a:schemeClr val="dk1"/>
                      </a:solidFill>
                      <a:prstDash val="solid"/>
                      <a:round/>
                      <a:headEnd len="sm" w="sm" type="none"/>
                      <a:tailEnd len="sm" w="sm" type="none"/>
                    </a:lnB>
                    <a:solidFill>
                      <a:srgbClr val="FFFFFF"/>
                    </a:solidFill>
                  </a:tcPr>
                </a:tc>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 name="Shape 26"/>
        <p:cNvGrpSpPr/>
        <p:nvPr/>
      </p:nvGrpSpPr>
      <p:grpSpPr>
        <a:xfrm>
          <a:off x="0" y="0"/>
          <a:ext cx="0" cy="0"/>
          <a:chOff x="0" y="0"/>
          <a:chExt cx="0" cy="0"/>
        </a:xfrm>
      </p:grpSpPr>
      <p:sp>
        <p:nvSpPr>
          <p:cNvPr id="27" name="Google Shape;27;p7"/>
          <p:cNvSpPr txBox="1"/>
          <p:nvPr/>
        </p:nvSpPr>
        <p:spPr>
          <a:xfrm>
            <a:off x="2276975" y="4987275"/>
            <a:ext cx="19566300" cy="2881800"/>
          </a:xfrm>
          <a:prstGeom prst="rect">
            <a:avLst/>
          </a:prstGeom>
          <a:no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None/>
            </a:pPr>
            <a:r>
              <a:rPr b="1" lang="en-CA" sz="7000">
                <a:solidFill>
                  <a:schemeClr val="dk1"/>
                </a:solidFill>
              </a:rPr>
              <a:t>Convention relative aux droits des personnes handicapées des Nations Unies (CDPH)</a:t>
            </a:r>
            <a:endParaRPr b="1" sz="7000">
              <a:solidFill>
                <a:schemeClr val="dk1"/>
              </a:solidFill>
            </a:endParaRPr>
          </a:p>
        </p:txBody>
      </p:sp>
      <p:sp>
        <p:nvSpPr>
          <p:cNvPr id="28" name="Google Shape;28;p7"/>
          <p:cNvSpPr txBox="1"/>
          <p:nvPr/>
        </p:nvSpPr>
        <p:spPr>
          <a:xfrm>
            <a:off x="0" y="810000"/>
            <a:ext cx="16210500" cy="1490400"/>
          </a:xfrm>
          <a:prstGeom prst="rect">
            <a:avLst/>
          </a:prstGeom>
          <a:solidFill>
            <a:srgbClr val="4F1337"/>
          </a:solidFill>
          <a:ln>
            <a:noFill/>
          </a:ln>
        </p:spPr>
        <p:txBody>
          <a:bodyPr anchorCtr="0" anchor="ctr" bIns="50800" lIns="158400" spcFirstLastPara="1" rIns="50800" wrap="square" tIns="50800">
            <a:noAutofit/>
          </a:bodyPr>
          <a:lstStyle/>
          <a:p>
            <a:pPr indent="0" lvl="0" marL="0" marR="0" rtl="0" algn="l">
              <a:lnSpc>
                <a:spcPct val="100000"/>
              </a:lnSpc>
              <a:spcBef>
                <a:spcPts val="0"/>
              </a:spcBef>
              <a:spcAft>
                <a:spcPts val="0"/>
              </a:spcAft>
              <a:buClr>
                <a:srgbClr val="000000"/>
              </a:buClr>
              <a:buSzPts val="7200"/>
              <a:buFont typeface="Arial"/>
              <a:buNone/>
            </a:pPr>
            <a:r>
              <a:rPr b="1" lang="en-CA" sz="7200">
                <a:solidFill>
                  <a:schemeClr val="lt1"/>
                </a:solidFill>
              </a:rPr>
              <a:t>Cadre international de référence :</a:t>
            </a:r>
            <a:endParaRPr b="1" sz="7200">
              <a:solidFill>
                <a:schemeClr val="lt1"/>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25"/>
          <p:cNvSpPr txBox="1"/>
          <p:nvPr/>
        </p:nvSpPr>
        <p:spPr>
          <a:xfrm>
            <a:off x="22349638" y="12503681"/>
            <a:ext cx="1911600" cy="995100"/>
          </a:xfrm>
          <a:prstGeom prst="rect">
            <a:avLst/>
          </a:prstGeom>
          <a:no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000000"/>
              </a:buClr>
              <a:buSzPts val="5800"/>
              <a:buFont typeface="Arial"/>
              <a:buNone/>
            </a:pPr>
            <a:r>
              <a:rPr b="0" i="0" lang="en-CA" sz="5800" u="none" cap="none" strike="noStrike">
                <a:solidFill>
                  <a:srgbClr val="FFFFFF"/>
                </a:solidFill>
                <a:latin typeface="Tahoma"/>
                <a:ea typeface="Tahoma"/>
                <a:cs typeface="Tahoma"/>
                <a:sym typeface="Tahoma"/>
              </a:rPr>
              <a:t>##</a:t>
            </a:r>
            <a:endParaRPr b="0" i="0" sz="5800" u="none" cap="none" strike="noStrike">
              <a:solidFill>
                <a:srgbClr val="FFFFFF"/>
              </a:solidFill>
              <a:latin typeface="Tahoma"/>
              <a:ea typeface="Tahoma"/>
              <a:cs typeface="Tahoma"/>
              <a:sym typeface="Tahoma"/>
            </a:endParaRPr>
          </a:p>
        </p:txBody>
      </p:sp>
      <p:sp>
        <p:nvSpPr>
          <p:cNvPr id="159" name="Google Shape;159;p25"/>
          <p:cNvSpPr txBox="1"/>
          <p:nvPr/>
        </p:nvSpPr>
        <p:spPr>
          <a:xfrm>
            <a:off x="1580488" y="5022191"/>
            <a:ext cx="22083000" cy="6428100"/>
          </a:xfrm>
          <a:prstGeom prst="rect">
            <a:avLst/>
          </a:prstGeom>
          <a:noFill/>
          <a:ln>
            <a:noFill/>
          </a:ln>
        </p:spPr>
        <p:txBody>
          <a:bodyPr anchorCtr="0" anchor="t" bIns="45700" lIns="91425" spcFirstLastPara="1" rIns="91425" wrap="square" tIns="45700">
            <a:noAutofit/>
          </a:bodyPr>
          <a:lstStyle/>
          <a:p>
            <a:pPr indent="-482600" lvl="0" marL="457200" rtl="0" algn="l">
              <a:spcBef>
                <a:spcPts val="0"/>
              </a:spcBef>
              <a:spcAft>
                <a:spcPts val="0"/>
              </a:spcAft>
              <a:buSzPts val="4000"/>
              <a:buChar char="•"/>
            </a:pPr>
            <a:r>
              <a:rPr b="1" lang="en-CA" sz="4000">
                <a:solidFill>
                  <a:srgbClr val="993365"/>
                </a:solidFill>
              </a:rPr>
              <a:t>L’accessibilité : </a:t>
            </a:r>
            <a:r>
              <a:rPr lang="en-CA" sz="4000">
                <a:solidFill>
                  <a:schemeClr val="dk1"/>
                </a:solidFill>
              </a:rPr>
              <a:t>les services sont-ils accessibles aux personnes en situation de handicap (accès physique, information accessible, communication adaptée ou alternative)?</a:t>
            </a:r>
            <a:endParaRPr sz="4000">
              <a:solidFill>
                <a:schemeClr val="dk1"/>
              </a:solidFill>
            </a:endParaRPr>
          </a:p>
          <a:p>
            <a:pPr indent="0" lvl="0" marL="0" rtl="0" algn="l">
              <a:spcBef>
                <a:spcPts val="0"/>
              </a:spcBef>
              <a:spcAft>
                <a:spcPts val="0"/>
              </a:spcAft>
              <a:buNone/>
            </a:pPr>
            <a:r>
              <a:t/>
            </a:r>
            <a:endParaRPr sz="4000"/>
          </a:p>
          <a:p>
            <a:pPr indent="-482600" lvl="0" marL="457200" rtl="0" algn="l">
              <a:spcBef>
                <a:spcPts val="0"/>
              </a:spcBef>
              <a:spcAft>
                <a:spcPts val="0"/>
              </a:spcAft>
              <a:buSzPts val="4000"/>
              <a:buChar char="•"/>
            </a:pPr>
            <a:r>
              <a:rPr b="1" lang="en-CA" sz="4000">
                <a:solidFill>
                  <a:srgbClr val="993365"/>
                </a:solidFill>
              </a:rPr>
              <a:t>Les attitudes : </a:t>
            </a:r>
            <a:r>
              <a:rPr lang="en-CA" sz="4000">
                <a:solidFill>
                  <a:schemeClr val="dk1"/>
                </a:solidFill>
              </a:rPr>
              <a:t>les filles, les garçons, les enfants non binaires, ainsi que les jeunes et les personnes âgées en situation de handicap sont-ils bien accueillis, soutenus pour participer et s’exprimer, et traités de façon équitable et respectueuse par rapport à leurs pairs n’ayant aucun handicap?</a:t>
            </a:r>
            <a:endParaRPr b="1" sz="4000">
              <a:solidFill>
                <a:srgbClr val="993365"/>
              </a:solidFill>
            </a:endParaRPr>
          </a:p>
          <a:p>
            <a:pPr indent="0" lvl="0" marL="0" rtl="0" algn="l">
              <a:spcBef>
                <a:spcPts val="0"/>
              </a:spcBef>
              <a:spcAft>
                <a:spcPts val="0"/>
              </a:spcAft>
              <a:buNone/>
            </a:pPr>
            <a:r>
              <a:t/>
            </a:r>
            <a:endParaRPr sz="4000"/>
          </a:p>
          <a:p>
            <a:pPr indent="-482600" lvl="0" marL="457200" rtl="0" algn="l">
              <a:spcBef>
                <a:spcPts val="0"/>
              </a:spcBef>
              <a:spcAft>
                <a:spcPts val="0"/>
              </a:spcAft>
              <a:buSzPts val="4000"/>
              <a:buChar char="•"/>
            </a:pPr>
            <a:r>
              <a:rPr b="1" lang="en-CA" sz="4000">
                <a:solidFill>
                  <a:srgbClr val="993365"/>
                </a:solidFill>
              </a:rPr>
              <a:t>Mise en place de mesures ciblées : </a:t>
            </a:r>
            <a:r>
              <a:rPr lang="en-CA" sz="4000">
                <a:solidFill>
                  <a:schemeClr val="dk1"/>
                </a:solidFill>
              </a:rPr>
              <a:t>existe-t-il des politiques et des mécanismes qui visent à inclure de façon systématique les personnes en situation de handicap dans toute leur diversité, plutôt que de répondre ponctuellement au cas par cas lorsque la situation se présente?</a:t>
            </a:r>
            <a:endParaRPr sz="4000"/>
          </a:p>
        </p:txBody>
      </p:sp>
      <p:sp>
        <p:nvSpPr>
          <p:cNvPr id="160" name="Google Shape;160;p25"/>
          <p:cNvSpPr txBox="1"/>
          <p:nvPr/>
        </p:nvSpPr>
        <p:spPr>
          <a:xfrm>
            <a:off x="0" y="810000"/>
            <a:ext cx="16210500" cy="1343400"/>
          </a:xfrm>
          <a:prstGeom prst="rect">
            <a:avLst/>
          </a:prstGeom>
          <a:solidFill>
            <a:srgbClr val="4F1337"/>
          </a:solidFill>
          <a:ln>
            <a:noFill/>
          </a:ln>
        </p:spPr>
        <p:txBody>
          <a:bodyPr anchorCtr="0" anchor="ctr" bIns="50800" lIns="158400" spcFirstLastPara="1" rIns="50800" wrap="square" tIns="50800">
            <a:noAutofit/>
          </a:bodyPr>
          <a:lstStyle/>
          <a:p>
            <a:pPr indent="0" lvl="0" marL="0" marR="0" rtl="0" algn="l">
              <a:lnSpc>
                <a:spcPct val="100000"/>
              </a:lnSpc>
              <a:spcBef>
                <a:spcPts val="0"/>
              </a:spcBef>
              <a:spcAft>
                <a:spcPts val="0"/>
              </a:spcAft>
              <a:buClr>
                <a:srgbClr val="000000"/>
              </a:buClr>
              <a:buSzPts val="7200"/>
              <a:buFont typeface="Arial"/>
              <a:buNone/>
            </a:pPr>
            <a:r>
              <a:rPr b="1" lang="en-CA" sz="7200">
                <a:solidFill>
                  <a:schemeClr val="lt1"/>
                </a:solidFill>
              </a:rPr>
              <a:t>Analyse de situation</a:t>
            </a:r>
            <a:endParaRPr b="1" sz="7200">
              <a:solidFill>
                <a:schemeClr val="lt1"/>
              </a:solidFill>
            </a:endParaRPr>
          </a:p>
        </p:txBody>
      </p:sp>
      <p:sp>
        <p:nvSpPr>
          <p:cNvPr id="161" name="Google Shape;161;p25"/>
          <p:cNvSpPr txBox="1"/>
          <p:nvPr/>
        </p:nvSpPr>
        <p:spPr>
          <a:xfrm>
            <a:off x="1009825" y="2733775"/>
            <a:ext cx="21399900" cy="1733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CA" sz="4000"/>
              <a:t>Tout sondage ou examen portant sur les connaissances, les attitudes et les pratiques en matière d’éducation, de santé, de SDSR, de VFG ou d’autres domaines thématiques pertinents devraient également inclure des questions sur les éléments suivants : </a:t>
            </a:r>
            <a:endParaRPr sz="4000"/>
          </a:p>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9">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9">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9">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9">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9">
                                            <p:txEl>
                                              <p:pRg end="4" st="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26"/>
          <p:cNvSpPr txBox="1"/>
          <p:nvPr/>
        </p:nvSpPr>
        <p:spPr>
          <a:xfrm>
            <a:off x="0" y="810000"/>
            <a:ext cx="16210500" cy="1343400"/>
          </a:xfrm>
          <a:prstGeom prst="rect">
            <a:avLst/>
          </a:prstGeom>
          <a:solidFill>
            <a:srgbClr val="4F1337"/>
          </a:solidFill>
          <a:ln>
            <a:noFill/>
          </a:ln>
        </p:spPr>
        <p:txBody>
          <a:bodyPr anchorCtr="0" anchor="ctr" bIns="50800" lIns="158400" spcFirstLastPara="1" rIns="50800" wrap="square" tIns="50800">
            <a:noAutofit/>
          </a:bodyPr>
          <a:lstStyle/>
          <a:p>
            <a:pPr indent="0" lvl="0" marL="0" marR="0" rtl="0" algn="l">
              <a:lnSpc>
                <a:spcPct val="100000"/>
              </a:lnSpc>
              <a:spcBef>
                <a:spcPts val="0"/>
              </a:spcBef>
              <a:spcAft>
                <a:spcPts val="0"/>
              </a:spcAft>
              <a:buClr>
                <a:srgbClr val="000000"/>
              </a:buClr>
              <a:buSzPts val="7200"/>
              <a:buFont typeface="Arial"/>
              <a:buNone/>
            </a:pPr>
            <a:r>
              <a:rPr b="1" lang="en-CA" sz="7200">
                <a:solidFill>
                  <a:schemeClr val="lt1"/>
                </a:solidFill>
              </a:rPr>
              <a:t>Analyse de situation</a:t>
            </a:r>
            <a:endParaRPr b="1" sz="7200">
              <a:solidFill>
                <a:schemeClr val="lt1"/>
              </a:solidFill>
            </a:endParaRPr>
          </a:p>
        </p:txBody>
      </p:sp>
      <p:sp>
        <p:nvSpPr>
          <p:cNvPr id="167" name="Google Shape;167;p26"/>
          <p:cNvSpPr txBox="1"/>
          <p:nvPr/>
        </p:nvSpPr>
        <p:spPr>
          <a:xfrm>
            <a:off x="651850" y="2538750"/>
            <a:ext cx="11267700" cy="8819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CA" sz="3300">
                <a:solidFill>
                  <a:srgbClr val="993365"/>
                </a:solidFill>
              </a:rPr>
              <a:t>Question originale :</a:t>
            </a:r>
            <a:endParaRPr b="1" sz="3300">
              <a:solidFill>
                <a:srgbClr val="993365"/>
              </a:solidFill>
            </a:endParaRPr>
          </a:p>
          <a:p>
            <a:pPr indent="0" lvl="0" marL="0" rtl="0" algn="l">
              <a:spcBef>
                <a:spcPts val="0"/>
              </a:spcBef>
              <a:spcAft>
                <a:spcPts val="0"/>
              </a:spcAft>
              <a:buNone/>
            </a:pPr>
            <a:r>
              <a:rPr lang="en-CA" sz="3300">
                <a:solidFill>
                  <a:schemeClr val="dk1"/>
                </a:solidFill>
              </a:rPr>
              <a:t>Quels sont les plans d’action, les politiques et les stratégies du gouvernement en matière de droits des femmes et d’égalité des genres? </a:t>
            </a:r>
            <a:endParaRPr sz="3300">
              <a:solidFill>
                <a:schemeClr val="dk1"/>
              </a:solidFill>
            </a:endParaRPr>
          </a:p>
          <a:p>
            <a:pPr indent="0" lvl="0" marL="0" rtl="0" algn="l">
              <a:spcBef>
                <a:spcPts val="0"/>
              </a:spcBef>
              <a:spcAft>
                <a:spcPts val="0"/>
              </a:spcAft>
              <a:buNone/>
            </a:pPr>
            <a:r>
              <a:rPr b="1" lang="en-CA" sz="3300">
                <a:solidFill>
                  <a:srgbClr val="993365"/>
                </a:solidFill>
              </a:rPr>
              <a:t> </a:t>
            </a:r>
            <a:endParaRPr b="1" sz="3300">
              <a:solidFill>
                <a:srgbClr val="993365"/>
              </a:solidFill>
            </a:endParaRPr>
          </a:p>
          <a:p>
            <a:pPr indent="0" lvl="0" marL="0" rtl="0" algn="l">
              <a:spcBef>
                <a:spcPts val="0"/>
              </a:spcBef>
              <a:spcAft>
                <a:spcPts val="0"/>
              </a:spcAft>
              <a:buNone/>
            </a:pPr>
            <a:r>
              <a:rPr b="1" lang="en-CA" sz="3300">
                <a:solidFill>
                  <a:srgbClr val="993365"/>
                </a:solidFill>
              </a:rPr>
              <a:t>Reformulation ou question de suivi qui tient compte des handicaps :</a:t>
            </a:r>
            <a:endParaRPr b="1" sz="3300">
              <a:solidFill>
                <a:srgbClr val="993365"/>
              </a:solidFill>
            </a:endParaRPr>
          </a:p>
          <a:p>
            <a:pPr indent="0" lvl="0" marL="0" rtl="0" algn="l">
              <a:spcBef>
                <a:spcPts val="0"/>
              </a:spcBef>
              <a:spcAft>
                <a:spcPts val="0"/>
              </a:spcAft>
              <a:buNone/>
            </a:pPr>
            <a:r>
              <a:rPr lang="en-CA" sz="3300">
                <a:solidFill>
                  <a:schemeClr val="dk1"/>
                </a:solidFill>
              </a:rPr>
              <a:t>Quels sont les plans d’action, les politiques et les stratégies du gouvernement en matière de droits des femmes, </a:t>
            </a:r>
            <a:r>
              <a:rPr lang="en-CA" sz="3300">
                <a:solidFill>
                  <a:srgbClr val="993365"/>
                </a:solidFill>
              </a:rPr>
              <a:t>et dans quelle mesure les femmes en situation de handicap y sont-elles incluses, par exemple au moyen d’articles spécifiques ou de références explicites à leur situation particulière?</a:t>
            </a:r>
            <a:endParaRPr sz="3300">
              <a:solidFill>
                <a:srgbClr val="993365"/>
              </a:solidFill>
            </a:endParaRPr>
          </a:p>
          <a:p>
            <a:pPr indent="0" lvl="0" marL="0" rtl="0" algn="l">
              <a:spcBef>
                <a:spcPts val="0"/>
              </a:spcBef>
              <a:spcAft>
                <a:spcPts val="0"/>
              </a:spcAft>
              <a:buNone/>
            </a:pPr>
            <a:r>
              <a:t/>
            </a:r>
            <a:endParaRPr sz="3300">
              <a:solidFill>
                <a:schemeClr val="dk1"/>
              </a:solidFill>
            </a:endParaRPr>
          </a:p>
          <a:p>
            <a:pPr indent="0" lvl="0" marL="0" rtl="0" algn="l">
              <a:spcBef>
                <a:spcPts val="0"/>
              </a:spcBef>
              <a:spcAft>
                <a:spcPts val="0"/>
              </a:spcAft>
              <a:buNone/>
            </a:pPr>
            <a:r>
              <a:rPr b="1" i="1" lang="en-CA" sz="3300">
                <a:solidFill>
                  <a:schemeClr val="dk1"/>
                </a:solidFill>
              </a:rPr>
              <a:t>Question de suivi </a:t>
            </a:r>
            <a:r>
              <a:rPr b="1" lang="en-CA" sz="3300">
                <a:solidFill>
                  <a:srgbClr val="993365"/>
                </a:solidFill>
              </a:rPr>
              <a:t>: </a:t>
            </a:r>
            <a:r>
              <a:rPr lang="en-CA" sz="3300">
                <a:solidFill>
                  <a:srgbClr val="993365"/>
                </a:solidFill>
              </a:rPr>
              <a:t>Les budgets prévus pour la mise en œuvre de ces politiques, stratégies et plans d’action intègrent-ils des mesures d’accommodement raisonnable afin d’assurer l’inclusion des femmes ayant différents types de handicaps?</a:t>
            </a:r>
            <a:endParaRPr sz="3300">
              <a:solidFill>
                <a:srgbClr val="993365"/>
              </a:solidFill>
            </a:endParaRPr>
          </a:p>
          <a:p>
            <a:pPr indent="0" lvl="0" marL="0" rtl="0" algn="l">
              <a:spcBef>
                <a:spcPts val="0"/>
              </a:spcBef>
              <a:spcAft>
                <a:spcPts val="0"/>
              </a:spcAft>
              <a:buNone/>
            </a:pPr>
            <a:r>
              <a:t/>
            </a:r>
            <a:endParaRPr b="1" sz="3300">
              <a:solidFill>
                <a:srgbClr val="993365"/>
              </a:solidFill>
            </a:endParaRPr>
          </a:p>
          <a:p>
            <a:pPr indent="0" lvl="0" marL="0" rtl="0" algn="l">
              <a:spcBef>
                <a:spcPts val="0"/>
              </a:spcBef>
              <a:spcAft>
                <a:spcPts val="0"/>
              </a:spcAft>
              <a:buNone/>
            </a:pPr>
            <a:r>
              <a:t/>
            </a:r>
            <a:endParaRPr sz="3300"/>
          </a:p>
        </p:txBody>
      </p:sp>
      <p:sp>
        <p:nvSpPr>
          <p:cNvPr id="168" name="Google Shape;168;p26"/>
          <p:cNvSpPr txBox="1"/>
          <p:nvPr/>
        </p:nvSpPr>
        <p:spPr>
          <a:xfrm>
            <a:off x="12786075" y="2647800"/>
            <a:ext cx="10985700" cy="8819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CA" sz="3300">
                <a:solidFill>
                  <a:srgbClr val="993365"/>
                </a:solidFill>
              </a:rPr>
              <a:t>Question originale :</a:t>
            </a:r>
            <a:endParaRPr b="1" sz="3300">
              <a:solidFill>
                <a:srgbClr val="993365"/>
              </a:solidFill>
            </a:endParaRPr>
          </a:p>
          <a:p>
            <a:pPr indent="0" lvl="0" marL="0" rtl="0" algn="l">
              <a:spcBef>
                <a:spcPts val="0"/>
              </a:spcBef>
              <a:spcAft>
                <a:spcPts val="0"/>
              </a:spcAft>
              <a:buNone/>
            </a:pPr>
            <a:r>
              <a:rPr lang="en-CA" sz="3300">
                <a:solidFill>
                  <a:schemeClr val="dk1"/>
                </a:solidFill>
              </a:rPr>
              <a:t>Existe-t-il des espaces sûrs pour les femmes, où elles peuvent participer à des activités récréatives, recevoir du soutien psychosocial ou accéder à d’autres formes d’accompagnement?</a:t>
            </a:r>
            <a:endParaRPr sz="3300">
              <a:solidFill>
                <a:schemeClr val="dk1"/>
              </a:solidFill>
            </a:endParaRPr>
          </a:p>
          <a:p>
            <a:pPr indent="0" lvl="0" marL="0" rtl="0" algn="l">
              <a:spcBef>
                <a:spcPts val="0"/>
              </a:spcBef>
              <a:spcAft>
                <a:spcPts val="0"/>
              </a:spcAft>
              <a:buNone/>
            </a:pPr>
            <a:r>
              <a:rPr lang="en-CA" sz="3300"/>
              <a:t> </a:t>
            </a:r>
            <a:endParaRPr sz="3300"/>
          </a:p>
          <a:p>
            <a:pPr indent="0" lvl="0" marL="0" rtl="0" algn="l">
              <a:spcBef>
                <a:spcPts val="0"/>
              </a:spcBef>
              <a:spcAft>
                <a:spcPts val="0"/>
              </a:spcAft>
              <a:buNone/>
            </a:pPr>
            <a:r>
              <a:rPr b="1" lang="en-CA" sz="3300">
                <a:solidFill>
                  <a:srgbClr val="993365"/>
                </a:solidFill>
              </a:rPr>
              <a:t>Reformulation ou question de suivi qui tient compte des handicaps :</a:t>
            </a:r>
            <a:endParaRPr b="1" sz="3300">
              <a:solidFill>
                <a:srgbClr val="993365"/>
              </a:solidFill>
            </a:endParaRPr>
          </a:p>
          <a:p>
            <a:pPr indent="0" lvl="0" marL="0" rtl="0" algn="l">
              <a:spcBef>
                <a:spcPts val="0"/>
              </a:spcBef>
              <a:spcAft>
                <a:spcPts val="0"/>
              </a:spcAft>
              <a:buNone/>
            </a:pPr>
            <a:r>
              <a:rPr lang="en-CA" sz="3300">
                <a:solidFill>
                  <a:schemeClr val="dk1"/>
                </a:solidFill>
              </a:rPr>
              <a:t>Existe-t-il des espaces sûrs pour les femmes, </a:t>
            </a:r>
            <a:r>
              <a:rPr lang="en-CA" sz="3300">
                <a:solidFill>
                  <a:srgbClr val="993365"/>
                </a:solidFill>
              </a:rPr>
              <a:t>également accessibles aux femmes en situation de handicap</a:t>
            </a:r>
            <a:r>
              <a:rPr lang="en-CA" sz="3300">
                <a:solidFill>
                  <a:schemeClr val="dk1"/>
                </a:solidFill>
              </a:rPr>
              <a:t>, où elles peuvent participer à des activités récréatives, recevoir du soutien psychosocial ou accéder à d’autres formes d’accompagnement? </a:t>
            </a:r>
            <a:r>
              <a:rPr lang="en-CA" sz="3300">
                <a:solidFill>
                  <a:srgbClr val="993365"/>
                </a:solidFill>
              </a:rPr>
              <a:t>Ces activités sont-elles inclusives et adaptées pour permettre aux femmes vivant avec différents types de handicaps d’y participer? Les séances de soutien psychosocial sont-elles accessibles, notamment en offrant des modes de communication appropriés pour les femmes ayant une déficience auditive ou intellectuelle?</a:t>
            </a:r>
            <a:endParaRPr sz="3300">
              <a:solidFill>
                <a:srgbClr val="993365"/>
              </a:solidFill>
            </a:endParaRPr>
          </a:p>
          <a:p>
            <a:pPr indent="0" lvl="0" marL="0" rtl="0" algn="l">
              <a:spcBef>
                <a:spcPts val="0"/>
              </a:spcBef>
              <a:spcAft>
                <a:spcPts val="0"/>
              </a:spcAft>
              <a:buNone/>
            </a:pPr>
            <a:r>
              <a:t/>
            </a:r>
            <a:endParaRPr b="1" sz="3300">
              <a:solidFill>
                <a:srgbClr val="993365"/>
              </a:solidFill>
            </a:endParaRPr>
          </a:p>
          <a:p>
            <a:pPr indent="0" lvl="0" marL="0" rtl="0" algn="l">
              <a:spcBef>
                <a:spcPts val="0"/>
              </a:spcBef>
              <a:spcAft>
                <a:spcPts val="0"/>
              </a:spcAft>
              <a:buNone/>
            </a:pPr>
            <a:r>
              <a:t/>
            </a:r>
            <a:endParaRPr sz="3300"/>
          </a:p>
          <a:p>
            <a:pPr indent="0" lvl="0" marL="0" rtl="0" algn="l">
              <a:spcBef>
                <a:spcPts val="0"/>
              </a:spcBef>
              <a:spcAft>
                <a:spcPts val="0"/>
              </a:spcAft>
              <a:buNone/>
            </a:pPr>
            <a:r>
              <a:t/>
            </a:r>
            <a:endParaRPr sz="33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7">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7">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7">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7">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7">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7">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7">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7">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7">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8">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8">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8">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8">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8">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8">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8">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8">
                                            <p:txEl>
                                              <p:pRg end="7" st="7"/>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27"/>
          <p:cNvSpPr txBox="1"/>
          <p:nvPr/>
        </p:nvSpPr>
        <p:spPr>
          <a:xfrm>
            <a:off x="22349638" y="12503681"/>
            <a:ext cx="1911600" cy="995100"/>
          </a:xfrm>
          <a:prstGeom prst="rect">
            <a:avLst/>
          </a:prstGeom>
          <a:no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000000"/>
              </a:buClr>
              <a:buSzPts val="5800"/>
              <a:buFont typeface="Arial"/>
              <a:buNone/>
            </a:pPr>
            <a:r>
              <a:rPr b="0" i="0" lang="en-CA" sz="5800" u="none" cap="none" strike="noStrike">
                <a:solidFill>
                  <a:srgbClr val="FFFFFF"/>
                </a:solidFill>
                <a:latin typeface="Tahoma"/>
                <a:ea typeface="Tahoma"/>
                <a:cs typeface="Tahoma"/>
                <a:sym typeface="Tahoma"/>
              </a:rPr>
              <a:t>##</a:t>
            </a:r>
            <a:endParaRPr b="0" i="0" sz="5800" u="none" cap="none" strike="noStrike">
              <a:solidFill>
                <a:srgbClr val="FFFFFF"/>
              </a:solidFill>
              <a:latin typeface="Tahoma"/>
              <a:ea typeface="Tahoma"/>
              <a:cs typeface="Tahoma"/>
              <a:sym typeface="Tahoma"/>
            </a:endParaRPr>
          </a:p>
        </p:txBody>
      </p:sp>
      <p:sp>
        <p:nvSpPr>
          <p:cNvPr id="174" name="Google Shape;174;p27"/>
          <p:cNvSpPr txBox="1"/>
          <p:nvPr/>
        </p:nvSpPr>
        <p:spPr>
          <a:xfrm>
            <a:off x="0" y="810000"/>
            <a:ext cx="16210500" cy="1343400"/>
          </a:xfrm>
          <a:prstGeom prst="rect">
            <a:avLst/>
          </a:prstGeom>
          <a:solidFill>
            <a:srgbClr val="4F1337"/>
          </a:solidFill>
          <a:ln>
            <a:noFill/>
          </a:ln>
        </p:spPr>
        <p:txBody>
          <a:bodyPr anchorCtr="0" anchor="ctr" bIns="50800" lIns="158400" spcFirstLastPara="1" rIns="50800" wrap="square" tIns="50800">
            <a:noAutofit/>
          </a:bodyPr>
          <a:lstStyle/>
          <a:p>
            <a:pPr indent="0" lvl="0" marL="0" marR="0" rtl="0" algn="l">
              <a:lnSpc>
                <a:spcPct val="100000"/>
              </a:lnSpc>
              <a:spcBef>
                <a:spcPts val="0"/>
              </a:spcBef>
              <a:spcAft>
                <a:spcPts val="0"/>
              </a:spcAft>
              <a:buClr>
                <a:srgbClr val="000000"/>
              </a:buClr>
              <a:buSzPts val="7200"/>
              <a:buFont typeface="Arial"/>
              <a:buNone/>
            </a:pPr>
            <a:r>
              <a:rPr b="1" lang="en-CA" sz="7200">
                <a:solidFill>
                  <a:schemeClr val="lt1"/>
                </a:solidFill>
              </a:rPr>
              <a:t>Indicateurs</a:t>
            </a:r>
            <a:endParaRPr b="1" sz="7200">
              <a:solidFill>
                <a:schemeClr val="lt1"/>
              </a:solidFill>
            </a:endParaRPr>
          </a:p>
        </p:txBody>
      </p:sp>
      <p:sp>
        <p:nvSpPr>
          <p:cNvPr id="175" name="Google Shape;175;p27"/>
          <p:cNvSpPr txBox="1"/>
          <p:nvPr/>
        </p:nvSpPr>
        <p:spPr>
          <a:xfrm>
            <a:off x="651850" y="2538750"/>
            <a:ext cx="11267700" cy="4247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CA" sz="3300">
                <a:solidFill>
                  <a:srgbClr val="993365"/>
                </a:solidFill>
              </a:rPr>
              <a:t>Indicateur original </a:t>
            </a:r>
            <a:endParaRPr b="1" sz="3300">
              <a:solidFill>
                <a:srgbClr val="993365"/>
              </a:solidFill>
            </a:endParaRPr>
          </a:p>
          <a:p>
            <a:pPr indent="0" lvl="0" marL="0" rtl="0" algn="l">
              <a:spcBef>
                <a:spcPts val="0"/>
              </a:spcBef>
              <a:spcAft>
                <a:spcPts val="0"/>
              </a:spcAft>
              <a:buNone/>
            </a:pPr>
            <a:r>
              <a:rPr lang="en-CA" sz="3300">
                <a:solidFill>
                  <a:schemeClr val="dk1"/>
                </a:solidFill>
              </a:rPr>
              <a:t>Proportion de services de santé comptant au moins un·e prestataire formé·e pour prendre en charge et orienter les survivantes de VFF.</a:t>
            </a:r>
            <a:endParaRPr sz="3300">
              <a:solidFill>
                <a:schemeClr val="dk1"/>
              </a:solidFill>
            </a:endParaRPr>
          </a:p>
          <a:p>
            <a:pPr indent="0" lvl="0" marL="0" rtl="0" algn="l">
              <a:spcBef>
                <a:spcPts val="0"/>
              </a:spcBef>
              <a:spcAft>
                <a:spcPts val="0"/>
              </a:spcAft>
              <a:buNone/>
            </a:pPr>
            <a:r>
              <a:t/>
            </a:r>
            <a:endParaRPr b="1" sz="3300">
              <a:solidFill>
                <a:srgbClr val="993365"/>
              </a:solidFill>
            </a:endParaRPr>
          </a:p>
          <a:p>
            <a:pPr indent="0" lvl="0" marL="0" rtl="0" algn="l">
              <a:spcBef>
                <a:spcPts val="0"/>
              </a:spcBef>
              <a:spcAft>
                <a:spcPts val="0"/>
              </a:spcAft>
              <a:buNone/>
            </a:pPr>
            <a:r>
              <a:rPr b="1" lang="en-CA" sz="3300">
                <a:solidFill>
                  <a:srgbClr val="993365"/>
                </a:solidFill>
              </a:rPr>
              <a:t>Indicateur tenant compte des handicaps, en plus de l’indicateur original </a:t>
            </a:r>
            <a:endParaRPr b="1" sz="3300">
              <a:solidFill>
                <a:srgbClr val="993365"/>
              </a:solidFill>
            </a:endParaRPr>
          </a:p>
          <a:p>
            <a:pPr indent="0" lvl="0" marL="0" rtl="0" algn="l">
              <a:spcBef>
                <a:spcPts val="0"/>
              </a:spcBef>
              <a:spcAft>
                <a:spcPts val="0"/>
              </a:spcAft>
              <a:buNone/>
            </a:pPr>
            <a:r>
              <a:rPr lang="en-CA" sz="3300">
                <a:solidFill>
                  <a:schemeClr val="dk1"/>
                </a:solidFill>
              </a:rPr>
              <a:t>Proportion de services de santé comptant au moins un·e prestataire formé·e pour prendre en charge et orienter les survivantes de VFF en situation de handicap.</a:t>
            </a:r>
            <a:endParaRPr sz="3300">
              <a:solidFill>
                <a:schemeClr val="dk1"/>
              </a:solidFill>
            </a:endParaRPr>
          </a:p>
          <a:p>
            <a:pPr indent="0" lvl="0" marL="0" rtl="0" algn="l">
              <a:spcBef>
                <a:spcPts val="0"/>
              </a:spcBef>
              <a:spcAft>
                <a:spcPts val="0"/>
              </a:spcAft>
              <a:buNone/>
            </a:pPr>
            <a:r>
              <a:t/>
            </a:r>
            <a:endParaRPr b="1" sz="3300">
              <a:solidFill>
                <a:srgbClr val="993365"/>
              </a:solidFill>
            </a:endParaRPr>
          </a:p>
          <a:p>
            <a:pPr indent="0" lvl="0" marL="0" rtl="0" algn="l">
              <a:spcBef>
                <a:spcPts val="0"/>
              </a:spcBef>
              <a:spcAft>
                <a:spcPts val="0"/>
              </a:spcAft>
              <a:buNone/>
            </a:pPr>
            <a:r>
              <a:t/>
            </a:r>
            <a:endParaRPr sz="3300"/>
          </a:p>
        </p:txBody>
      </p:sp>
      <p:sp>
        <p:nvSpPr>
          <p:cNvPr id="176" name="Google Shape;176;p27"/>
          <p:cNvSpPr txBox="1"/>
          <p:nvPr/>
        </p:nvSpPr>
        <p:spPr>
          <a:xfrm>
            <a:off x="12786075" y="2647800"/>
            <a:ext cx="10942500" cy="4247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CA" sz="3300">
                <a:solidFill>
                  <a:srgbClr val="993365"/>
                </a:solidFill>
              </a:rPr>
              <a:t>Indicateur original</a:t>
            </a:r>
            <a:endParaRPr b="1" sz="3300">
              <a:solidFill>
                <a:srgbClr val="993365"/>
              </a:solidFill>
            </a:endParaRPr>
          </a:p>
          <a:p>
            <a:pPr indent="0" lvl="0" marL="0" rtl="0" algn="l">
              <a:spcBef>
                <a:spcPts val="0"/>
              </a:spcBef>
              <a:spcAft>
                <a:spcPts val="0"/>
              </a:spcAft>
              <a:buNone/>
            </a:pPr>
            <a:r>
              <a:rPr lang="en-CA" sz="3300">
                <a:solidFill>
                  <a:schemeClr val="dk1"/>
                </a:solidFill>
              </a:rPr>
              <a:t>Proportion de services de police appliquant un protocole national établi pour les plaintes liées à la VFF. </a:t>
            </a:r>
            <a:endParaRPr b="1" sz="3300">
              <a:solidFill>
                <a:srgbClr val="993365"/>
              </a:solidFill>
            </a:endParaRPr>
          </a:p>
          <a:p>
            <a:pPr indent="0" lvl="0" marL="0" rtl="0" algn="l">
              <a:spcBef>
                <a:spcPts val="0"/>
              </a:spcBef>
              <a:spcAft>
                <a:spcPts val="0"/>
              </a:spcAft>
              <a:buNone/>
            </a:pPr>
            <a:r>
              <a:rPr lang="en-CA" sz="3300"/>
              <a:t> </a:t>
            </a:r>
            <a:endParaRPr sz="3300"/>
          </a:p>
          <a:p>
            <a:pPr indent="0" lvl="0" marL="0" rtl="0" algn="l">
              <a:spcBef>
                <a:spcPts val="0"/>
              </a:spcBef>
              <a:spcAft>
                <a:spcPts val="0"/>
              </a:spcAft>
              <a:buNone/>
            </a:pPr>
            <a:r>
              <a:rPr b="1" lang="en-CA" sz="3300">
                <a:solidFill>
                  <a:srgbClr val="993365"/>
                </a:solidFill>
              </a:rPr>
              <a:t>Indicateur tenant compte des handicaps dans un programme mis en œuvre dans plusieurs pays </a:t>
            </a:r>
            <a:endParaRPr b="1" sz="3300">
              <a:solidFill>
                <a:srgbClr val="993365"/>
              </a:solidFill>
            </a:endParaRPr>
          </a:p>
          <a:p>
            <a:pPr indent="0" lvl="0" marL="0" rtl="0" algn="l">
              <a:spcBef>
                <a:spcPts val="0"/>
              </a:spcBef>
              <a:spcAft>
                <a:spcPts val="0"/>
              </a:spcAft>
              <a:buNone/>
            </a:pPr>
            <a:r>
              <a:rPr lang="en-CA" sz="3300">
                <a:solidFill>
                  <a:schemeClr val="dk1"/>
                </a:solidFill>
              </a:rPr>
              <a:t>Nombre de protocoles établis à l’échelle nationale qui incluent explicitement les femmes et les filles en situation de handicap.</a:t>
            </a:r>
            <a:endParaRPr sz="3300">
              <a:solidFill>
                <a:schemeClr val="dk1"/>
              </a:solidFill>
            </a:endParaRPr>
          </a:p>
          <a:p>
            <a:pPr indent="0" lvl="0" marL="0" rtl="0" algn="l">
              <a:spcBef>
                <a:spcPts val="0"/>
              </a:spcBef>
              <a:spcAft>
                <a:spcPts val="0"/>
              </a:spcAft>
              <a:buNone/>
            </a:pPr>
            <a:r>
              <a:t/>
            </a:r>
            <a:endParaRPr b="1" sz="3300">
              <a:solidFill>
                <a:srgbClr val="993365"/>
              </a:solidFill>
            </a:endParaRPr>
          </a:p>
          <a:p>
            <a:pPr indent="0" lvl="0" marL="0" rtl="0" algn="l">
              <a:spcBef>
                <a:spcPts val="0"/>
              </a:spcBef>
              <a:spcAft>
                <a:spcPts val="0"/>
              </a:spcAft>
              <a:buNone/>
            </a:pPr>
            <a:r>
              <a:t/>
            </a:r>
            <a:endParaRPr sz="3300"/>
          </a:p>
        </p:txBody>
      </p:sp>
      <p:sp>
        <p:nvSpPr>
          <p:cNvPr id="177" name="Google Shape;177;p27"/>
          <p:cNvSpPr txBox="1"/>
          <p:nvPr/>
        </p:nvSpPr>
        <p:spPr>
          <a:xfrm>
            <a:off x="608200" y="7848175"/>
            <a:ext cx="11355000" cy="4247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CA" sz="3300">
                <a:solidFill>
                  <a:srgbClr val="993365"/>
                </a:solidFill>
              </a:rPr>
              <a:t>Indicateur original</a:t>
            </a:r>
            <a:endParaRPr b="1" sz="3300">
              <a:solidFill>
                <a:srgbClr val="993365"/>
              </a:solidFill>
            </a:endParaRPr>
          </a:p>
          <a:p>
            <a:pPr indent="0" lvl="0" marL="0" rtl="0" algn="l">
              <a:spcBef>
                <a:spcPts val="0"/>
              </a:spcBef>
              <a:spcAft>
                <a:spcPts val="0"/>
              </a:spcAft>
              <a:buNone/>
            </a:pPr>
            <a:r>
              <a:rPr lang="en-CA" sz="3300">
                <a:solidFill>
                  <a:schemeClr val="dk1"/>
                </a:solidFill>
              </a:rPr>
              <a:t>La proportion de cas de VFF ayant fait l’objet d’une enquête de police. </a:t>
            </a:r>
            <a:endParaRPr sz="3300">
              <a:solidFill>
                <a:schemeClr val="dk1"/>
              </a:solidFill>
            </a:endParaRPr>
          </a:p>
          <a:p>
            <a:pPr indent="0" lvl="0" marL="0" rtl="0" algn="l">
              <a:spcBef>
                <a:spcPts val="0"/>
              </a:spcBef>
              <a:spcAft>
                <a:spcPts val="0"/>
              </a:spcAft>
              <a:buNone/>
            </a:pPr>
            <a:r>
              <a:rPr lang="en-CA" sz="3300"/>
              <a:t> </a:t>
            </a:r>
            <a:endParaRPr sz="3300"/>
          </a:p>
          <a:p>
            <a:pPr indent="0" lvl="0" marL="0" rtl="0" algn="l">
              <a:spcBef>
                <a:spcPts val="0"/>
              </a:spcBef>
              <a:spcAft>
                <a:spcPts val="0"/>
              </a:spcAft>
              <a:buNone/>
            </a:pPr>
            <a:r>
              <a:rPr b="1" lang="en-CA" sz="3300">
                <a:solidFill>
                  <a:srgbClr val="993365"/>
                </a:solidFill>
              </a:rPr>
              <a:t>Reformulation qui tient compte des handicaps </a:t>
            </a:r>
            <a:endParaRPr b="1" sz="3300">
              <a:solidFill>
                <a:srgbClr val="993365"/>
              </a:solidFill>
            </a:endParaRPr>
          </a:p>
          <a:p>
            <a:pPr indent="0" lvl="0" marL="0" rtl="0" algn="l">
              <a:spcBef>
                <a:spcPts val="0"/>
              </a:spcBef>
              <a:spcAft>
                <a:spcPts val="0"/>
              </a:spcAft>
              <a:buNone/>
            </a:pPr>
            <a:r>
              <a:rPr lang="en-CA" sz="3300">
                <a:solidFill>
                  <a:schemeClr val="dk1"/>
                </a:solidFill>
              </a:rPr>
              <a:t>Proportion des cas de violence sexuelle ayant fait l’objet d’une enquête policière, avec ventilation des données par handicap et par âge.</a:t>
            </a:r>
            <a:endParaRPr sz="3300">
              <a:solidFill>
                <a:schemeClr val="dk1"/>
              </a:solidFill>
            </a:endParaRPr>
          </a:p>
          <a:p>
            <a:pPr indent="0" lvl="0" marL="0" rtl="0" algn="l">
              <a:spcBef>
                <a:spcPts val="0"/>
              </a:spcBef>
              <a:spcAft>
                <a:spcPts val="0"/>
              </a:spcAft>
              <a:buNone/>
            </a:pPr>
            <a:r>
              <a:t/>
            </a:r>
            <a:endParaRPr b="1" sz="3300">
              <a:solidFill>
                <a:srgbClr val="993365"/>
              </a:solidFill>
            </a:endParaRPr>
          </a:p>
          <a:p>
            <a:pPr indent="0" lvl="0" marL="0" rtl="0" algn="l">
              <a:spcBef>
                <a:spcPts val="0"/>
              </a:spcBef>
              <a:spcAft>
                <a:spcPts val="0"/>
              </a:spcAft>
              <a:buNone/>
            </a:pPr>
            <a:r>
              <a:t/>
            </a:r>
            <a:endParaRPr sz="3300"/>
          </a:p>
          <a:p>
            <a:pPr indent="0" lvl="0" marL="0" rtl="0" algn="l">
              <a:spcBef>
                <a:spcPts val="0"/>
              </a:spcBef>
              <a:spcAft>
                <a:spcPts val="0"/>
              </a:spcAft>
              <a:buNone/>
            </a:pPr>
            <a:r>
              <a:t/>
            </a:r>
            <a:endParaRPr sz="3300"/>
          </a:p>
        </p:txBody>
      </p:sp>
      <p:sp>
        <p:nvSpPr>
          <p:cNvPr id="178" name="Google Shape;178;p27"/>
          <p:cNvSpPr txBox="1"/>
          <p:nvPr/>
        </p:nvSpPr>
        <p:spPr>
          <a:xfrm>
            <a:off x="12786075" y="7697225"/>
            <a:ext cx="10379100" cy="4247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CA" sz="3300">
                <a:solidFill>
                  <a:srgbClr val="993365"/>
                </a:solidFill>
              </a:rPr>
              <a:t>Indicateur original</a:t>
            </a:r>
            <a:endParaRPr b="1" sz="3300">
              <a:solidFill>
                <a:srgbClr val="993365"/>
              </a:solidFill>
            </a:endParaRPr>
          </a:p>
          <a:p>
            <a:pPr indent="0" lvl="0" marL="0" rtl="0" algn="l">
              <a:spcBef>
                <a:spcPts val="0"/>
              </a:spcBef>
              <a:spcAft>
                <a:spcPts val="0"/>
              </a:spcAft>
              <a:buNone/>
            </a:pPr>
            <a:r>
              <a:rPr lang="en-CA" sz="3300">
                <a:solidFill>
                  <a:schemeClr val="dk1"/>
                </a:solidFill>
              </a:rPr>
              <a:t>Nombre de refuges et de lignes d’aide téléphonique accessibles aux femmes et aux enfants. </a:t>
            </a:r>
            <a:endParaRPr sz="3300">
              <a:solidFill>
                <a:schemeClr val="dk1"/>
              </a:solidFill>
            </a:endParaRPr>
          </a:p>
          <a:p>
            <a:pPr indent="0" lvl="0" marL="0" rtl="0" algn="l">
              <a:spcBef>
                <a:spcPts val="0"/>
              </a:spcBef>
              <a:spcAft>
                <a:spcPts val="0"/>
              </a:spcAft>
              <a:buNone/>
            </a:pPr>
            <a:r>
              <a:rPr lang="en-CA" sz="3300"/>
              <a:t> </a:t>
            </a:r>
            <a:endParaRPr sz="3300"/>
          </a:p>
          <a:p>
            <a:pPr indent="0" lvl="0" marL="0" rtl="0" algn="l">
              <a:spcBef>
                <a:spcPts val="0"/>
              </a:spcBef>
              <a:spcAft>
                <a:spcPts val="0"/>
              </a:spcAft>
              <a:buNone/>
            </a:pPr>
            <a:r>
              <a:rPr b="1" lang="en-CA" sz="3300">
                <a:solidFill>
                  <a:srgbClr val="993365"/>
                </a:solidFill>
              </a:rPr>
              <a:t>Reformulation qui tient compte des handicaps</a:t>
            </a:r>
            <a:endParaRPr b="1" sz="3300">
              <a:solidFill>
                <a:srgbClr val="993365"/>
              </a:solidFill>
            </a:endParaRPr>
          </a:p>
          <a:p>
            <a:pPr indent="0" lvl="0" marL="0" rtl="0" algn="l">
              <a:spcBef>
                <a:spcPts val="0"/>
              </a:spcBef>
              <a:spcAft>
                <a:spcPts val="0"/>
              </a:spcAft>
              <a:buNone/>
            </a:pPr>
            <a:r>
              <a:rPr lang="en-CA" sz="3300">
                <a:solidFill>
                  <a:schemeClr val="dk1"/>
                </a:solidFill>
              </a:rPr>
              <a:t>Nombre de refuges et de lignes d’aide téléphonique accessibles aux femmes et aux enfants, qu’ils soient ou non en situation de handicap.</a:t>
            </a:r>
            <a:endParaRPr sz="3300">
              <a:solidFill>
                <a:schemeClr val="dk1"/>
              </a:solidFill>
            </a:endParaRPr>
          </a:p>
          <a:p>
            <a:pPr indent="0" lvl="0" marL="0" rtl="0" algn="l">
              <a:spcBef>
                <a:spcPts val="0"/>
              </a:spcBef>
              <a:spcAft>
                <a:spcPts val="0"/>
              </a:spcAft>
              <a:buNone/>
            </a:pPr>
            <a:r>
              <a:t/>
            </a:r>
            <a:endParaRPr b="1" sz="3300">
              <a:solidFill>
                <a:srgbClr val="993365"/>
              </a:solidFill>
            </a:endParaRPr>
          </a:p>
          <a:p>
            <a:pPr indent="0" lvl="0" marL="0" rtl="0" algn="l">
              <a:spcBef>
                <a:spcPts val="0"/>
              </a:spcBef>
              <a:spcAft>
                <a:spcPts val="0"/>
              </a:spcAft>
              <a:buNone/>
            </a:pPr>
            <a:r>
              <a:t/>
            </a:r>
            <a:endParaRPr b="1" sz="3300">
              <a:solidFill>
                <a:srgbClr val="993365"/>
              </a:solidFill>
            </a:endParaRPr>
          </a:p>
          <a:p>
            <a:pPr indent="0" lvl="0" marL="0" rtl="0" algn="l">
              <a:spcBef>
                <a:spcPts val="0"/>
              </a:spcBef>
              <a:spcAft>
                <a:spcPts val="0"/>
              </a:spcAft>
              <a:buNone/>
            </a:pPr>
            <a:r>
              <a:t/>
            </a:r>
            <a:endParaRPr sz="33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5">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5">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5">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5">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5">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5">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5">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7">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7">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7">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7">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7">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7">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7">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7">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6">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6">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6">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6">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6">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6">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6">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8">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8">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8">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8">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8">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8">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8">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8">
                                            <p:txEl>
                                              <p:pRg end="7" st="7"/>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28"/>
          <p:cNvSpPr txBox="1"/>
          <p:nvPr/>
        </p:nvSpPr>
        <p:spPr>
          <a:xfrm>
            <a:off x="4292150" y="4692438"/>
            <a:ext cx="11722500" cy="4331100"/>
          </a:xfrm>
          <a:prstGeom prst="rect">
            <a:avLst/>
          </a:prstGeom>
          <a:noFill/>
          <a:ln>
            <a:noFill/>
          </a:ln>
        </p:spPr>
        <p:txBody>
          <a:bodyPr anchorCtr="0" anchor="t" bIns="45700" lIns="91425" spcFirstLastPara="1" rIns="91425" wrap="square" tIns="45700">
            <a:noAutofit/>
          </a:bodyPr>
          <a:lstStyle/>
          <a:p>
            <a:pPr indent="0" lvl="1" marL="0" marR="0" rtl="0" algn="l">
              <a:spcBef>
                <a:spcPts val="0"/>
              </a:spcBef>
              <a:spcAft>
                <a:spcPts val="0"/>
              </a:spcAft>
              <a:buNone/>
            </a:pPr>
            <a:r>
              <a:t/>
            </a:r>
            <a:endParaRPr b="0" i="0" sz="4851" u="none" cap="none" strike="noStrike">
              <a:solidFill>
                <a:srgbClr val="000000"/>
              </a:solidFill>
              <a:latin typeface="Calibri"/>
              <a:ea typeface="Calibri"/>
              <a:cs typeface="Calibri"/>
              <a:sym typeface="Calibri"/>
            </a:endParaRPr>
          </a:p>
          <a:p>
            <a:pPr indent="0" lvl="1" marL="0" rtl="0" algn="l">
              <a:spcBef>
                <a:spcPts val="0"/>
              </a:spcBef>
              <a:spcAft>
                <a:spcPts val="0"/>
              </a:spcAft>
              <a:buNone/>
            </a:pPr>
            <a:r>
              <a:rPr lang="en-CA" sz="7040"/>
              <a:t>Ai-je besoin de précisions sur un point en particulier?</a:t>
            </a:r>
            <a:endParaRPr sz="7040"/>
          </a:p>
          <a:p>
            <a:pPr indent="0" lvl="1" marL="207934" marR="0" rtl="0" algn="l">
              <a:spcBef>
                <a:spcPts val="0"/>
              </a:spcBef>
              <a:spcAft>
                <a:spcPts val="0"/>
              </a:spcAft>
              <a:buClr>
                <a:srgbClr val="000000"/>
              </a:buClr>
              <a:buSzPts val="4851"/>
              <a:buFont typeface="Arial"/>
              <a:buNone/>
            </a:pPr>
            <a:r>
              <a:t/>
            </a:r>
            <a:endParaRPr b="0" i="0" sz="4851" u="none" cap="none" strike="noStrike">
              <a:solidFill>
                <a:srgbClr val="000000"/>
              </a:solidFill>
              <a:latin typeface="Calibri"/>
              <a:ea typeface="Calibri"/>
              <a:cs typeface="Calibri"/>
              <a:sym typeface="Calibri"/>
            </a:endParaRPr>
          </a:p>
        </p:txBody>
      </p:sp>
      <p:pic>
        <p:nvPicPr>
          <p:cNvPr id="184" name="Google Shape;184;p28"/>
          <p:cNvPicPr preferRelativeResize="0"/>
          <p:nvPr/>
        </p:nvPicPr>
        <p:blipFill rotWithShape="1">
          <a:blip r:embed="rId3">
            <a:alphaModFix/>
          </a:blip>
          <a:srcRect b="0" l="0" r="0" t="0"/>
          <a:stretch/>
        </p:blipFill>
        <p:spPr>
          <a:xfrm>
            <a:off x="16014651" y="3025629"/>
            <a:ext cx="4454349" cy="7664726"/>
          </a:xfrm>
          <a:prstGeom prst="rect">
            <a:avLst/>
          </a:prstGeom>
          <a:noFill/>
          <a:ln>
            <a:noFill/>
          </a:ln>
        </p:spPr>
      </p:pic>
      <p:sp>
        <p:nvSpPr>
          <p:cNvPr id="185" name="Google Shape;185;p28"/>
          <p:cNvSpPr txBox="1"/>
          <p:nvPr/>
        </p:nvSpPr>
        <p:spPr>
          <a:xfrm>
            <a:off x="0" y="810000"/>
            <a:ext cx="16210500" cy="1343400"/>
          </a:xfrm>
          <a:prstGeom prst="rect">
            <a:avLst/>
          </a:prstGeom>
          <a:solidFill>
            <a:srgbClr val="3A4888"/>
          </a:solidFill>
          <a:ln>
            <a:noFill/>
          </a:ln>
        </p:spPr>
        <p:txBody>
          <a:bodyPr anchorCtr="0" anchor="ctr" bIns="50800" lIns="158400" spcFirstLastPara="1" rIns="50800" wrap="square" tIns="50800">
            <a:noAutofit/>
          </a:bodyPr>
          <a:lstStyle/>
          <a:p>
            <a:pPr indent="0" lvl="0" marL="0" marR="0" rtl="0" algn="l">
              <a:lnSpc>
                <a:spcPct val="100000"/>
              </a:lnSpc>
              <a:spcBef>
                <a:spcPts val="0"/>
              </a:spcBef>
              <a:spcAft>
                <a:spcPts val="0"/>
              </a:spcAft>
              <a:buClr>
                <a:srgbClr val="000000"/>
              </a:buClr>
              <a:buSzPts val="7200"/>
              <a:buFont typeface="Arial"/>
              <a:buNone/>
            </a:pPr>
            <a:r>
              <a:rPr b="1" lang="en-CA" sz="7200">
                <a:solidFill>
                  <a:schemeClr val="lt1"/>
                </a:solidFill>
              </a:rPr>
              <a:t>Temps de réflexion</a:t>
            </a:r>
            <a:endParaRPr b="1" sz="7200">
              <a:solidFill>
                <a:schemeClr val="lt1"/>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p29"/>
          <p:cNvSpPr txBox="1"/>
          <p:nvPr/>
        </p:nvSpPr>
        <p:spPr>
          <a:xfrm>
            <a:off x="0" y="810000"/>
            <a:ext cx="16210500" cy="1343400"/>
          </a:xfrm>
          <a:prstGeom prst="rect">
            <a:avLst/>
          </a:prstGeom>
          <a:solidFill>
            <a:srgbClr val="4F1337"/>
          </a:solidFill>
          <a:ln>
            <a:noFill/>
          </a:ln>
        </p:spPr>
        <p:txBody>
          <a:bodyPr anchorCtr="0" anchor="ctr" bIns="50800" lIns="158400" spcFirstLastPara="1" rIns="50800" wrap="square" tIns="50800">
            <a:noAutofit/>
          </a:bodyPr>
          <a:lstStyle/>
          <a:p>
            <a:pPr indent="0" lvl="0" marL="0" marR="0" rtl="0" algn="l">
              <a:lnSpc>
                <a:spcPct val="100000"/>
              </a:lnSpc>
              <a:spcBef>
                <a:spcPts val="0"/>
              </a:spcBef>
              <a:spcAft>
                <a:spcPts val="0"/>
              </a:spcAft>
              <a:buClr>
                <a:srgbClr val="000000"/>
              </a:buClr>
              <a:buSzPts val="7200"/>
              <a:buFont typeface="Arial"/>
              <a:buNone/>
            </a:pPr>
            <a:r>
              <a:rPr b="1" lang="en-CA" sz="7200">
                <a:solidFill>
                  <a:schemeClr val="lt1"/>
                </a:solidFill>
              </a:rPr>
              <a:t>Partenariat et collaboration</a:t>
            </a:r>
            <a:endParaRPr b="1" sz="7200">
              <a:solidFill>
                <a:schemeClr val="lt1"/>
              </a:solidFill>
            </a:endParaRPr>
          </a:p>
        </p:txBody>
      </p:sp>
      <p:sp>
        <p:nvSpPr>
          <p:cNvPr id="191" name="Google Shape;191;p29"/>
          <p:cNvSpPr txBox="1"/>
          <p:nvPr/>
        </p:nvSpPr>
        <p:spPr>
          <a:xfrm>
            <a:off x="13566850" y="3536225"/>
            <a:ext cx="9988500" cy="7193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CA" sz="3800">
                <a:solidFill>
                  <a:srgbClr val="993365"/>
                </a:solidFill>
              </a:rPr>
              <a:t>Des organisations pour personnes en situation de handicap</a:t>
            </a:r>
            <a:endParaRPr b="1" sz="3800">
              <a:solidFill>
                <a:srgbClr val="993365"/>
              </a:solidFill>
            </a:endParaRPr>
          </a:p>
          <a:p>
            <a:pPr indent="0" lvl="0" marL="0" rtl="0" algn="l">
              <a:spcBef>
                <a:spcPts val="0"/>
              </a:spcBef>
              <a:spcAft>
                <a:spcPts val="0"/>
              </a:spcAft>
              <a:buNone/>
            </a:pPr>
            <a:r>
              <a:t/>
            </a:r>
            <a:endParaRPr b="1" sz="3800">
              <a:solidFill>
                <a:srgbClr val="993365"/>
              </a:solidFill>
            </a:endParaRPr>
          </a:p>
          <a:p>
            <a:pPr indent="0" lvl="0" marL="0" rtl="0" algn="l">
              <a:spcBef>
                <a:spcPts val="0"/>
              </a:spcBef>
              <a:spcAft>
                <a:spcPts val="0"/>
              </a:spcAft>
              <a:buNone/>
            </a:pPr>
            <a:r>
              <a:t/>
            </a:r>
            <a:endParaRPr b="1" sz="3800">
              <a:solidFill>
                <a:srgbClr val="993365"/>
              </a:solidFill>
            </a:endParaRPr>
          </a:p>
          <a:p>
            <a:pPr indent="0" lvl="0" marL="0" rtl="0" algn="l">
              <a:spcBef>
                <a:spcPts val="0"/>
              </a:spcBef>
              <a:spcAft>
                <a:spcPts val="0"/>
              </a:spcAft>
              <a:buNone/>
            </a:pPr>
            <a:r>
              <a:rPr b="1" lang="en-CA" sz="3800">
                <a:solidFill>
                  <a:srgbClr val="993365"/>
                </a:solidFill>
              </a:rPr>
              <a:t>Des groupes d’entraide</a:t>
            </a:r>
            <a:endParaRPr b="1" sz="3800">
              <a:solidFill>
                <a:srgbClr val="993365"/>
              </a:solidFill>
            </a:endParaRPr>
          </a:p>
          <a:p>
            <a:pPr indent="0" lvl="0" marL="0" rtl="0" algn="l">
              <a:spcBef>
                <a:spcPts val="0"/>
              </a:spcBef>
              <a:spcAft>
                <a:spcPts val="0"/>
              </a:spcAft>
              <a:buNone/>
            </a:pPr>
            <a:r>
              <a:t/>
            </a:r>
            <a:endParaRPr b="1" sz="3800">
              <a:solidFill>
                <a:srgbClr val="993365"/>
              </a:solidFill>
            </a:endParaRPr>
          </a:p>
          <a:p>
            <a:pPr indent="0" lvl="0" marL="0" rtl="0" algn="l">
              <a:spcBef>
                <a:spcPts val="0"/>
              </a:spcBef>
              <a:spcAft>
                <a:spcPts val="0"/>
              </a:spcAft>
              <a:buNone/>
            </a:pPr>
            <a:r>
              <a:t/>
            </a:r>
            <a:endParaRPr b="1" sz="3800">
              <a:solidFill>
                <a:srgbClr val="993365"/>
              </a:solidFill>
            </a:endParaRPr>
          </a:p>
          <a:p>
            <a:pPr indent="0" lvl="0" marL="0" rtl="0" algn="l">
              <a:spcBef>
                <a:spcPts val="0"/>
              </a:spcBef>
              <a:spcAft>
                <a:spcPts val="0"/>
              </a:spcAft>
              <a:buNone/>
            </a:pPr>
            <a:r>
              <a:rPr b="1" lang="en-CA" sz="3800">
                <a:solidFill>
                  <a:srgbClr val="993365"/>
                </a:solidFill>
              </a:rPr>
              <a:t>Des ONG de défense des droits des personnes en situation de handicap</a:t>
            </a:r>
            <a:endParaRPr b="1" sz="3800">
              <a:solidFill>
                <a:srgbClr val="993365"/>
              </a:solidFill>
            </a:endParaRPr>
          </a:p>
          <a:p>
            <a:pPr indent="0" lvl="0" marL="0" rtl="0" algn="l">
              <a:spcBef>
                <a:spcPts val="0"/>
              </a:spcBef>
              <a:spcAft>
                <a:spcPts val="0"/>
              </a:spcAft>
              <a:buNone/>
            </a:pPr>
            <a:r>
              <a:t/>
            </a:r>
            <a:endParaRPr b="1" sz="4700">
              <a:solidFill>
                <a:srgbClr val="993365"/>
              </a:solidFill>
            </a:endParaRPr>
          </a:p>
          <a:p>
            <a:pPr indent="0" lvl="0" marL="0" rtl="0" algn="l">
              <a:spcBef>
                <a:spcPts val="0"/>
              </a:spcBef>
              <a:spcAft>
                <a:spcPts val="0"/>
              </a:spcAft>
              <a:buNone/>
            </a:pPr>
            <a:r>
              <a:t/>
            </a:r>
            <a:endParaRPr b="1" sz="4700">
              <a:solidFill>
                <a:srgbClr val="993365"/>
              </a:solidFill>
            </a:endParaRPr>
          </a:p>
          <a:p>
            <a:pPr indent="0" lvl="0" marL="0" rtl="0" algn="l">
              <a:spcBef>
                <a:spcPts val="0"/>
              </a:spcBef>
              <a:spcAft>
                <a:spcPts val="0"/>
              </a:spcAft>
              <a:buNone/>
            </a:pPr>
            <a:r>
              <a:t/>
            </a:r>
            <a:endParaRPr b="1" sz="4700">
              <a:solidFill>
                <a:srgbClr val="993365"/>
              </a:solidFill>
            </a:endParaRPr>
          </a:p>
          <a:p>
            <a:pPr indent="0" lvl="0" marL="0" rtl="0" algn="l">
              <a:spcBef>
                <a:spcPts val="0"/>
              </a:spcBef>
              <a:spcAft>
                <a:spcPts val="0"/>
              </a:spcAft>
              <a:buNone/>
            </a:pPr>
            <a:r>
              <a:t/>
            </a:r>
            <a:endParaRPr sz="3800"/>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192" name="Google Shape;192;p29"/>
          <p:cNvSpPr txBox="1"/>
          <p:nvPr/>
        </p:nvSpPr>
        <p:spPr>
          <a:xfrm>
            <a:off x="1234275" y="3232925"/>
            <a:ext cx="11335200" cy="7799700"/>
          </a:xfrm>
          <a:prstGeom prst="rect">
            <a:avLst/>
          </a:prstGeom>
          <a:noFill/>
          <a:ln>
            <a:noFill/>
          </a:ln>
        </p:spPr>
        <p:txBody>
          <a:bodyPr anchorCtr="0" anchor="t" bIns="91425" lIns="91425" spcFirstLastPara="1" rIns="91425" wrap="square" tIns="91425">
            <a:noAutofit/>
          </a:bodyPr>
          <a:lstStyle/>
          <a:p>
            <a:pPr indent="0" lvl="0" marL="35999" rtl="0" algn="l">
              <a:lnSpc>
                <a:spcPct val="97590"/>
              </a:lnSpc>
              <a:spcBef>
                <a:spcPts val="0"/>
              </a:spcBef>
              <a:spcAft>
                <a:spcPts val="0"/>
              </a:spcAft>
              <a:buNone/>
            </a:pPr>
            <a:r>
              <a:rPr b="1" lang="en-CA" sz="3800">
                <a:solidFill>
                  <a:srgbClr val="993365"/>
                </a:solidFill>
              </a:rPr>
              <a:t>Partenariat avec :</a:t>
            </a:r>
            <a:endParaRPr b="1" sz="3800">
              <a:solidFill>
                <a:srgbClr val="993365"/>
              </a:solidFill>
            </a:endParaRPr>
          </a:p>
          <a:p>
            <a:pPr indent="-441325" lvl="0" marL="630000" rtl="0" algn="l">
              <a:lnSpc>
                <a:spcPct val="97590"/>
              </a:lnSpc>
              <a:spcBef>
                <a:spcPts val="600"/>
              </a:spcBef>
              <a:spcAft>
                <a:spcPts val="0"/>
              </a:spcAft>
              <a:buClr>
                <a:schemeClr val="dk1"/>
              </a:buClr>
              <a:buSzPts val="3800"/>
              <a:buChar char="•"/>
            </a:pPr>
            <a:r>
              <a:rPr lang="en-CA" sz="3800">
                <a:solidFill>
                  <a:schemeClr val="dk1"/>
                </a:solidFill>
              </a:rPr>
              <a:t>Partenariat avec :</a:t>
            </a:r>
            <a:endParaRPr sz="3800">
              <a:solidFill>
                <a:schemeClr val="dk1"/>
              </a:solidFill>
            </a:endParaRPr>
          </a:p>
          <a:p>
            <a:pPr indent="-441325" lvl="0" marL="630000" rtl="0" algn="l">
              <a:lnSpc>
                <a:spcPct val="97590"/>
              </a:lnSpc>
              <a:spcBef>
                <a:spcPts val="600"/>
              </a:spcBef>
              <a:spcAft>
                <a:spcPts val="0"/>
              </a:spcAft>
              <a:buClr>
                <a:schemeClr val="dk1"/>
              </a:buClr>
              <a:buSzPts val="3800"/>
              <a:buChar char="•"/>
            </a:pPr>
            <a:r>
              <a:rPr lang="en-CA" sz="3800">
                <a:solidFill>
                  <a:schemeClr val="dk1"/>
                </a:solidFill>
              </a:rPr>
              <a:t>Des organisations de la base</a:t>
            </a:r>
            <a:endParaRPr sz="3800">
              <a:solidFill>
                <a:schemeClr val="dk1"/>
              </a:solidFill>
            </a:endParaRPr>
          </a:p>
          <a:p>
            <a:pPr indent="0" lvl="0" marL="0" rtl="0" algn="l">
              <a:lnSpc>
                <a:spcPct val="97590"/>
              </a:lnSpc>
              <a:spcBef>
                <a:spcPts val="600"/>
              </a:spcBef>
              <a:spcAft>
                <a:spcPts val="0"/>
              </a:spcAft>
              <a:buNone/>
            </a:pPr>
            <a:r>
              <a:t/>
            </a:r>
            <a:endParaRPr sz="3800">
              <a:solidFill>
                <a:schemeClr val="dk1"/>
              </a:solidFill>
            </a:endParaRPr>
          </a:p>
          <a:p>
            <a:pPr indent="0" lvl="0" marL="0" rtl="0" algn="l">
              <a:spcBef>
                <a:spcPts val="0"/>
              </a:spcBef>
              <a:spcAft>
                <a:spcPts val="0"/>
              </a:spcAft>
              <a:buNone/>
            </a:pPr>
            <a:r>
              <a:t/>
            </a:r>
            <a:endParaRPr b="1" sz="4700">
              <a:solidFill>
                <a:srgbClr val="993365"/>
              </a:solidFill>
            </a:endParaRPr>
          </a:p>
          <a:p>
            <a:pPr indent="0" lvl="0" marL="0" rtl="0" algn="l">
              <a:spcBef>
                <a:spcPts val="0"/>
              </a:spcBef>
              <a:spcAft>
                <a:spcPts val="0"/>
              </a:spcAft>
              <a:buNone/>
            </a:pPr>
            <a:r>
              <a:rPr b="1" lang="en-CA" sz="3700"/>
              <a:t>Pour établir de véritables partenariats égalitaires, les programmes doivent investir du temps et offrir des formations afin que les personnes en situation de handicap disposent des compétences et des connaissances nécessaires pour participer à la conception, à l’analyse et à l’interprétation des données. Cela permet d’intégrer leurs préoccupations et leurs points de vue dans l’ensemble du processus. </a:t>
            </a:r>
            <a:endParaRPr b="1" sz="3700"/>
          </a:p>
          <a:p>
            <a:pPr indent="0" lvl="0" marL="0" rtl="0" algn="l">
              <a:spcBef>
                <a:spcPts val="0"/>
              </a:spcBef>
              <a:spcAft>
                <a:spcPts val="0"/>
              </a:spcAft>
              <a:buNone/>
            </a:pPr>
            <a:r>
              <a:t/>
            </a:r>
            <a:endParaRPr b="1" sz="3700"/>
          </a:p>
        </p:txBody>
      </p:sp>
      <p:cxnSp>
        <p:nvCxnSpPr>
          <p:cNvPr id="193" name="Google Shape;193;p29"/>
          <p:cNvCxnSpPr/>
          <p:nvPr/>
        </p:nvCxnSpPr>
        <p:spPr>
          <a:xfrm>
            <a:off x="13111100" y="2658000"/>
            <a:ext cx="43200" cy="8775600"/>
          </a:xfrm>
          <a:prstGeom prst="straightConnector1">
            <a:avLst/>
          </a:prstGeom>
          <a:noFill/>
          <a:ln cap="flat" cmpd="sng" w="9525">
            <a:solidFill>
              <a:schemeClr val="dk2"/>
            </a:solidFill>
            <a:prstDash val="solid"/>
            <a:round/>
            <a:headEnd len="med" w="med" type="none"/>
            <a:tailEnd len="med" w="med" type="none"/>
          </a:ln>
        </p:spPr>
      </p:cxn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p30"/>
          <p:cNvSpPr txBox="1"/>
          <p:nvPr/>
        </p:nvSpPr>
        <p:spPr>
          <a:xfrm>
            <a:off x="0" y="810000"/>
            <a:ext cx="22776000" cy="2292000"/>
          </a:xfrm>
          <a:prstGeom prst="rect">
            <a:avLst/>
          </a:prstGeom>
          <a:solidFill>
            <a:srgbClr val="4F1337"/>
          </a:solidFill>
          <a:ln>
            <a:noFill/>
          </a:ln>
        </p:spPr>
        <p:txBody>
          <a:bodyPr anchorCtr="0" anchor="ctr" bIns="50800" lIns="158400" spcFirstLastPara="1" rIns="50800" wrap="square" tIns="50800">
            <a:noAutofit/>
          </a:bodyPr>
          <a:lstStyle/>
          <a:p>
            <a:pPr indent="0" lvl="0" marL="0" marR="0" rtl="0" algn="l">
              <a:lnSpc>
                <a:spcPct val="100000"/>
              </a:lnSpc>
              <a:spcBef>
                <a:spcPts val="0"/>
              </a:spcBef>
              <a:spcAft>
                <a:spcPts val="0"/>
              </a:spcAft>
              <a:buClr>
                <a:srgbClr val="000000"/>
              </a:buClr>
              <a:buSzPts val="7200"/>
              <a:buFont typeface="Arial"/>
              <a:buNone/>
            </a:pPr>
            <a:r>
              <a:rPr b="1" lang="en-CA" sz="7200">
                <a:solidFill>
                  <a:schemeClr val="lt1"/>
                </a:solidFill>
              </a:rPr>
              <a:t>Le mouvement international pour les droits des personnes handicapées – petite intro</a:t>
            </a:r>
            <a:endParaRPr b="1" sz="7200">
              <a:solidFill>
                <a:schemeClr val="lt1"/>
              </a:solidFill>
            </a:endParaRPr>
          </a:p>
        </p:txBody>
      </p:sp>
      <p:sp>
        <p:nvSpPr>
          <p:cNvPr id="199" name="Google Shape;199;p30"/>
          <p:cNvSpPr txBox="1"/>
          <p:nvPr/>
        </p:nvSpPr>
        <p:spPr>
          <a:xfrm>
            <a:off x="1082575" y="3535500"/>
            <a:ext cx="22299300" cy="8059800"/>
          </a:xfrm>
          <a:prstGeom prst="rect">
            <a:avLst/>
          </a:prstGeom>
          <a:noFill/>
          <a:ln>
            <a:noFill/>
          </a:ln>
        </p:spPr>
        <p:txBody>
          <a:bodyPr anchorCtr="0" anchor="t" bIns="91425" lIns="91425" spcFirstLastPara="1" rIns="91425" wrap="square" tIns="91425">
            <a:noAutofit/>
          </a:bodyPr>
          <a:lstStyle/>
          <a:p>
            <a:pPr indent="0" lvl="0" marL="35999" rtl="0" algn="l">
              <a:lnSpc>
                <a:spcPct val="97590"/>
              </a:lnSpc>
              <a:spcBef>
                <a:spcPts val="0"/>
              </a:spcBef>
              <a:spcAft>
                <a:spcPts val="0"/>
              </a:spcAft>
              <a:buNone/>
            </a:pPr>
            <a:r>
              <a:t/>
            </a:r>
            <a:endParaRPr sz="3800">
              <a:solidFill>
                <a:schemeClr val="dk1"/>
              </a:solidFill>
            </a:endParaRPr>
          </a:p>
          <a:p>
            <a:pPr indent="-469900" lvl="0" marL="457200" rtl="0" algn="l">
              <a:lnSpc>
                <a:spcPct val="97590"/>
              </a:lnSpc>
              <a:spcBef>
                <a:spcPts val="600"/>
              </a:spcBef>
              <a:spcAft>
                <a:spcPts val="0"/>
              </a:spcAft>
              <a:buClr>
                <a:schemeClr val="dk1"/>
              </a:buClr>
              <a:buSzPts val="3800"/>
              <a:buChar char="•"/>
            </a:pPr>
            <a:r>
              <a:rPr lang="en-CA" sz="3800">
                <a:solidFill>
                  <a:schemeClr val="dk1"/>
                </a:solidFill>
              </a:rPr>
              <a:t>Au milieu des années 1970, pour la première fois, des personnes en situation de handicap se sont regroupées pour fonder des organisations visant à représenter leur voix et leurs intérêts. Il s’agit d’organisations de personnes en situation de handicap (OPH).</a:t>
            </a:r>
            <a:endParaRPr sz="3800">
              <a:solidFill>
                <a:schemeClr val="dk1"/>
              </a:solidFill>
            </a:endParaRPr>
          </a:p>
          <a:p>
            <a:pPr indent="0" lvl="0" marL="457200" rtl="0" algn="l">
              <a:lnSpc>
                <a:spcPct val="97590"/>
              </a:lnSpc>
              <a:spcBef>
                <a:spcPts val="600"/>
              </a:spcBef>
              <a:spcAft>
                <a:spcPts val="0"/>
              </a:spcAft>
              <a:buNone/>
            </a:pPr>
            <a:r>
              <a:t/>
            </a:r>
            <a:endParaRPr sz="3800">
              <a:solidFill>
                <a:schemeClr val="dk1"/>
              </a:solidFill>
            </a:endParaRPr>
          </a:p>
          <a:p>
            <a:pPr indent="-469900" lvl="0" marL="457200" rtl="0" algn="l">
              <a:lnSpc>
                <a:spcPct val="97590"/>
              </a:lnSpc>
              <a:spcBef>
                <a:spcPts val="600"/>
              </a:spcBef>
              <a:spcAft>
                <a:spcPts val="0"/>
              </a:spcAft>
              <a:buClr>
                <a:schemeClr val="dk1"/>
              </a:buClr>
              <a:buSzPts val="3800"/>
              <a:buChar char="•"/>
            </a:pPr>
            <a:r>
              <a:rPr lang="en-CA" sz="3800">
                <a:solidFill>
                  <a:schemeClr val="dk1"/>
                </a:solidFill>
              </a:rPr>
              <a:t>Sur le plan idéologique, leurs fondements s’inspirent du modèle social du handicap.</a:t>
            </a:r>
            <a:endParaRPr sz="3800">
              <a:solidFill>
                <a:schemeClr val="dk1"/>
              </a:solidFill>
            </a:endParaRPr>
          </a:p>
          <a:p>
            <a:pPr indent="0" lvl="0" marL="457200" rtl="0" algn="l">
              <a:lnSpc>
                <a:spcPct val="97590"/>
              </a:lnSpc>
              <a:spcBef>
                <a:spcPts val="600"/>
              </a:spcBef>
              <a:spcAft>
                <a:spcPts val="0"/>
              </a:spcAft>
              <a:buNone/>
            </a:pPr>
            <a:r>
              <a:t/>
            </a:r>
            <a:endParaRPr sz="3800">
              <a:solidFill>
                <a:schemeClr val="dk1"/>
              </a:solidFill>
            </a:endParaRPr>
          </a:p>
          <a:p>
            <a:pPr indent="-469900" lvl="0" marL="457200" rtl="0" algn="l">
              <a:lnSpc>
                <a:spcPct val="97590"/>
              </a:lnSpc>
              <a:spcBef>
                <a:spcPts val="600"/>
              </a:spcBef>
              <a:spcAft>
                <a:spcPts val="0"/>
              </a:spcAft>
              <a:buClr>
                <a:schemeClr val="dk1"/>
              </a:buClr>
              <a:buSzPts val="3800"/>
              <a:buChar char="•"/>
            </a:pPr>
            <a:r>
              <a:rPr lang="en-CA" sz="3800">
                <a:solidFill>
                  <a:schemeClr val="dk1"/>
                </a:solidFill>
              </a:rPr>
              <a:t>Elles reposent sur un principe clair : les personnes en situation de handicap ont le droit de jouer un rôle stratégique et de leadership dans l’élaboration, la gestion et l’évaluation de toutes les politiques et de tous les services qui ont un impact sur leur vie, qu’ils soient liés ou non au handicap. Le slogan « Rien sur nous sans nous » est leur cri de ralliement.</a:t>
            </a:r>
            <a:endParaRPr b="1" sz="4700">
              <a:solidFill>
                <a:srgbClr val="993365"/>
              </a:solidFill>
            </a:endParaRPr>
          </a:p>
          <a:p>
            <a:pPr indent="0" lvl="0" marL="0" rtl="0" algn="l">
              <a:spcBef>
                <a:spcPts val="0"/>
              </a:spcBef>
              <a:spcAft>
                <a:spcPts val="0"/>
              </a:spcAft>
              <a:buNone/>
            </a:pPr>
            <a:r>
              <a:t/>
            </a:r>
            <a:endParaRPr b="1" sz="4700">
              <a:solidFill>
                <a:srgbClr val="993365"/>
              </a:solidFill>
            </a:endParaRPr>
          </a:p>
          <a:p>
            <a:pPr indent="0" lvl="0" marL="0" rtl="0" algn="l">
              <a:spcBef>
                <a:spcPts val="0"/>
              </a:spcBef>
              <a:spcAft>
                <a:spcPts val="0"/>
              </a:spcAft>
              <a:buNone/>
            </a:pPr>
            <a:r>
              <a:t/>
            </a:r>
            <a:endParaRPr b="1" sz="3800"/>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p31"/>
          <p:cNvSpPr txBox="1"/>
          <p:nvPr/>
        </p:nvSpPr>
        <p:spPr>
          <a:xfrm>
            <a:off x="0" y="810000"/>
            <a:ext cx="16210500" cy="1343400"/>
          </a:xfrm>
          <a:prstGeom prst="rect">
            <a:avLst/>
          </a:prstGeom>
          <a:solidFill>
            <a:srgbClr val="4F1337"/>
          </a:solidFill>
          <a:ln>
            <a:noFill/>
          </a:ln>
        </p:spPr>
        <p:txBody>
          <a:bodyPr anchorCtr="0" anchor="ctr" bIns="50800" lIns="158400" spcFirstLastPara="1" rIns="50800" wrap="square" tIns="50800">
            <a:noAutofit/>
          </a:bodyPr>
          <a:lstStyle/>
          <a:p>
            <a:pPr indent="0" lvl="0" marL="0" marR="0" rtl="0" algn="l">
              <a:lnSpc>
                <a:spcPct val="100000"/>
              </a:lnSpc>
              <a:spcBef>
                <a:spcPts val="0"/>
              </a:spcBef>
              <a:spcAft>
                <a:spcPts val="0"/>
              </a:spcAft>
              <a:buClr>
                <a:srgbClr val="000000"/>
              </a:buClr>
              <a:buSzPts val="7200"/>
              <a:buFont typeface="Arial"/>
              <a:buNone/>
            </a:pPr>
            <a:r>
              <a:rPr b="1" lang="en-CA" sz="7200">
                <a:solidFill>
                  <a:schemeClr val="lt1"/>
                </a:solidFill>
              </a:rPr>
              <a:t>Partenariat et collaboration</a:t>
            </a:r>
            <a:endParaRPr b="1" sz="7200">
              <a:solidFill>
                <a:schemeClr val="lt1"/>
              </a:solidFill>
            </a:endParaRPr>
          </a:p>
        </p:txBody>
      </p:sp>
      <p:sp>
        <p:nvSpPr>
          <p:cNvPr id="205" name="Google Shape;205;p31"/>
          <p:cNvSpPr txBox="1"/>
          <p:nvPr/>
        </p:nvSpPr>
        <p:spPr>
          <a:xfrm>
            <a:off x="955650" y="2994425"/>
            <a:ext cx="22472700" cy="909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CA" sz="4900">
                <a:solidFill>
                  <a:srgbClr val="993365"/>
                </a:solidFill>
              </a:rPr>
              <a:t>Organisations de personnes en situation de handicap</a:t>
            </a:r>
            <a:endParaRPr b="1" sz="4900">
              <a:solidFill>
                <a:srgbClr val="993365"/>
              </a:solidFill>
            </a:endParaRPr>
          </a:p>
          <a:p>
            <a:pPr indent="0" lvl="0" marL="0" rtl="0" algn="l">
              <a:spcBef>
                <a:spcPts val="0"/>
              </a:spcBef>
              <a:spcAft>
                <a:spcPts val="0"/>
              </a:spcAft>
              <a:buNone/>
            </a:pPr>
            <a:r>
              <a:t/>
            </a:r>
            <a:endParaRPr b="1" sz="3800">
              <a:solidFill>
                <a:srgbClr val="993365"/>
              </a:solidFill>
            </a:endParaRPr>
          </a:p>
          <a:p>
            <a:pPr indent="0" lvl="0" marL="0" rtl="0" algn="l">
              <a:spcBef>
                <a:spcPts val="0"/>
              </a:spcBef>
              <a:spcAft>
                <a:spcPts val="0"/>
              </a:spcAft>
              <a:buNone/>
            </a:pPr>
            <a:r>
              <a:t/>
            </a:r>
            <a:endParaRPr b="1" sz="3800">
              <a:solidFill>
                <a:srgbClr val="993365"/>
              </a:solidFill>
            </a:endParaRPr>
          </a:p>
          <a:p>
            <a:pPr indent="0" lvl="0" marL="0" rtl="0" algn="l">
              <a:spcBef>
                <a:spcPts val="0"/>
              </a:spcBef>
              <a:spcAft>
                <a:spcPts val="0"/>
              </a:spcAft>
              <a:buNone/>
            </a:pPr>
            <a:r>
              <a:t/>
            </a:r>
            <a:endParaRPr b="1" sz="3800">
              <a:solidFill>
                <a:srgbClr val="993365"/>
              </a:solidFill>
            </a:endParaRPr>
          </a:p>
          <a:p>
            <a:pPr indent="0" lvl="0" marL="0" rtl="0" algn="l">
              <a:spcBef>
                <a:spcPts val="0"/>
              </a:spcBef>
              <a:spcAft>
                <a:spcPts val="0"/>
              </a:spcAft>
              <a:buNone/>
            </a:pPr>
            <a:r>
              <a:t/>
            </a:r>
            <a:endParaRPr b="1" sz="4700">
              <a:solidFill>
                <a:srgbClr val="993365"/>
              </a:solidFill>
            </a:endParaRPr>
          </a:p>
          <a:p>
            <a:pPr indent="0" lvl="0" marL="0" rtl="0" algn="l">
              <a:spcBef>
                <a:spcPts val="0"/>
              </a:spcBef>
              <a:spcAft>
                <a:spcPts val="0"/>
              </a:spcAft>
              <a:buNone/>
            </a:pPr>
            <a:r>
              <a:t/>
            </a:r>
            <a:endParaRPr b="1" sz="4700">
              <a:solidFill>
                <a:srgbClr val="993365"/>
              </a:solidFill>
            </a:endParaRPr>
          </a:p>
          <a:p>
            <a:pPr indent="0" lvl="0" marL="0" rtl="0" algn="l">
              <a:spcBef>
                <a:spcPts val="0"/>
              </a:spcBef>
              <a:spcAft>
                <a:spcPts val="0"/>
              </a:spcAft>
              <a:buNone/>
            </a:pPr>
            <a:r>
              <a:t/>
            </a:r>
            <a:endParaRPr sz="3800"/>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206" name="Google Shape;206;p31"/>
          <p:cNvSpPr txBox="1"/>
          <p:nvPr/>
        </p:nvSpPr>
        <p:spPr>
          <a:xfrm>
            <a:off x="1193550" y="4008000"/>
            <a:ext cx="22621800" cy="7674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CA" sz="3600"/>
              <a:t>Organisations de personnes en situation de handicap</a:t>
            </a:r>
            <a:endParaRPr sz="3600"/>
          </a:p>
          <a:p>
            <a:pPr indent="0" lvl="0" marL="0" rtl="0" algn="l">
              <a:spcBef>
                <a:spcPts val="0"/>
              </a:spcBef>
              <a:spcAft>
                <a:spcPts val="0"/>
              </a:spcAft>
              <a:buNone/>
            </a:pPr>
            <a:r>
              <a:t/>
            </a:r>
            <a:endParaRPr sz="3600"/>
          </a:p>
          <a:p>
            <a:pPr indent="0" lvl="0" marL="0" rtl="0" algn="l">
              <a:spcBef>
                <a:spcPts val="0"/>
              </a:spcBef>
              <a:spcAft>
                <a:spcPts val="0"/>
              </a:spcAft>
              <a:buNone/>
            </a:pPr>
            <a:r>
              <a:rPr lang="en-CA" sz="3600"/>
              <a:t>Les </a:t>
            </a:r>
            <a:r>
              <a:rPr b="1" lang="en-CA" sz="3600">
                <a:solidFill>
                  <a:srgbClr val="993365"/>
                </a:solidFill>
              </a:rPr>
              <a:t>OPH</a:t>
            </a:r>
            <a:r>
              <a:rPr lang="en-CA" sz="3600"/>
              <a:t> sont dirigées et gérées par des personnes en situation de handicap et leur principal objectif est de faire valoir leurs droits et leur accès aux services.</a:t>
            </a:r>
            <a:endParaRPr sz="3600"/>
          </a:p>
          <a:p>
            <a:pPr indent="0" lvl="0" marL="0" rtl="0" algn="l">
              <a:spcBef>
                <a:spcPts val="0"/>
              </a:spcBef>
              <a:spcAft>
                <a:spcPts val="0"/>
              </a:spcAft>
              <a:buNone/>
            </a:pPr>
            <a:r>
              <a:t/>
            </a:r>
            <a:endParaRPr sz="3600"/>
          </a:p>
          <a:p>
            <a:pPr indent="0" lvl="0" marL="0" rtl="0" algn="l">
              <a:spcBef>
                <a:spcPts val="0"/>
              </a:spcBef>
              <a:spcAft>
                <a:spcPts val="0"/>
              </a:spcAft>
              <a:buNone/>
            </a:pPr>
            <a:r>
              <a:t/>
            </a:r>
            <a:endParaRPr sz="3600"/>
          </a:p>
          <a:p>
            <a:pPr indent="0" lvl="0" marL="0" rtl="0" algn="l">
              <a:spcBef>
                <a:spcPts val="0"/>
              </a:spcBef>
              <a:spcAft>
                <a:spcPts val="0"/>
              </a:spcAft>
              <a:buNone/>
            </a:pPr>
            <a:r>
              <a:rPr b="1" lang="en-CA" sz="3600"/>
              <a:t>Principales caractéristiques</a:t>
            </a:r>
            <a:endParaRPr b="1" sz="3600"/>
          </a:p>
          <a:p>
            <a:pPr indent="-406400" lvl="0" marL="914400" rtl="0" algn="l">
              <a:spcBef>
                <a:spcPts val="0"/>
              </a:spcBef>
              <a:spcAft>
                <a:spcPts val="0"/>
              </a:spcAft>
              <a:buSzPts val="2800"/>
              <a:buChar char="●"/>
            </a:pPr>
            <a:r>
              <a:rPr lang="en-CA" sz="3600"/>
              <a:t>Organisations fondées sur l’adhésion</a:t>
            </a:r>
            <a:endParaRPr sz="3600"/>
          </a:p>
          <a:p>
            <a:pPr indent="-406400" lvl="0" marL="914400" rtl="0" algn="l">
              <a:spcBef>
                <a:spcPts val="0"/>
              </a:spcBef>
              <a:spcAft>
                <a:spcPts val="0"/>
              </a:spcAft>
              <a:buSzPts val="2800"/>
              <a:buChar char="●"/>
            </a:pPr>
            <a:r>
              <a:rPr lang="en-CA" sz="3600"/>
              <a:t>Dirigées et gérées par des personnes en situation de handicap et/ou des personnes aidantes</a:t>
            </a:r>
            <a:endParaRPr sz="3600"/>
          </a:p>
          <a:p>
            <a:pPr indent="-406400" lvl="0" marL="914400" rtl="0" algn="l">
              <a:spcBef>
                <a:spcPts val="0"/>
              </a:spcBef>
              <a:spcAft>
                <a:spcPts val="0"/>
              </a:spcAft>
              <a:buSzPts val="2800"/>
              <a:buChar char="●"/>
            </a:pPr>
            <a:r>
              <a:rPr lang="en-CA" sz="3600"/>
              <a:t>La majorité des membres sont des personnes en situation de handicap</a:t>
            </a:r>
            <a:endParaRPr sz="3600"/>
          </a:p>
          <a:p>
            <a:pPr indent="-406400" lvl="0" marL="914400" rtl="0" algn="l">
              <a:spcBef>
                <a:spcPts val="0"/>
              </a:spcBef>
              <a:spcAft>
                <a:spcPts val="0"/>
              </a:spcAft>
              <a:buSzPts val="2800"/>
              <a:buChar char="●"/>
            </a:pPr>
            <a:r>
              <a:rPr lang="en-CA" sz="3600"/>
              <a:t>Représentent la voix et les intérêts des personnes en situation de handicap</a:t>
            </a:r>
            <a:endParaRPr sz="3600"/>
          </a:p>
          <a:p>
            <a:pPr indent="0" lvl="0" marL="0" rtl="0" algn="l">
              <a:spcBef>
                <a:spcPts val="0"/>
              </a:spcBef>
              <a:spcAft>
                <a:spcPts val="0"/>
              </a:spcAft>
              <a:buNone/>
            </a:pPr>
            <a:r>
              <a:t/>
            </a:r>
            <a:endParaRPr sz="3600"/>
          </a:p>
          <a:p>
            <a:pPr indent="0" lvl="0" marL="0" rtl="0" algn="l">
              <a:spcBef>
                <a:spcPts val="0"/>
              </a:spcBef>
              <a:spcAft>
                <a:spcPts val="0"/>
              </a:spcAft>
              <a:buNone/>
            </a:pPr>
            <a:r>
              <a:rPr lang="en-CA" sz="3600"/>
              <a:t>Les </a:t>
            </a:r>
            <a:r>
              <a:rPr b="1" lang="en-CA" sz="3600">
                <a:solidFill>
                  <a:srgbClr val="993365"/>
                </a:solidFill>
              </a:rPr>
              <a:t>OPH</a:t>
            </a:r>
            <a:r>
              <a:rPr lang="en-CA" sz="3600"/>
              <a:t> peuvent être axées sur un seul ou sur plusieurs types de handicap, et peuvent exister à différents échelons, allant de l’échelle locale à l’échelle mondiale. </a:t>
            </a:r>
            <a:endParaRPr sz="3600"/>
          </a:p>
          <a:p>
            <a:pPr indent="0" lvl="0" marL="0" rtl="0" algn="l">
              <a:spcBef>
                <a:spcPts val="0"/>
              </a:spcBef>
              <a:spcAft>
                <a:spcPts val="0"/>
              </a:spcAft>
              <a:buNone/>
            </a:pPr>
            <a:r>
              <a:t/>
            </a:r>
            <a:endParaRPr sz="3600"/>
          </a:p>
          <a:p>
            <a:pPr indent="0" lvl="0" marL="0" rtl="0" algn="l">
              <a:spcBef>
                <a:spcPts val="0"/>
              </a:spcBef>
              <a:spcAft>
                <a:spcPts val="0"/>
              </a:spcAft>
              <a:buNone/>
            </a:pPr>
            <a:r>
              <a:t/>
            </a:r>
            <a:endParaRPr sz="3600"/>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32"/>
          <p:cNvSpPr txBox="1"/>
          <p:nvPr/>
        </p:nvSpPr>
        <p:spPr>
          <a:xfrm>
            <a:off x="0" y="810000"/>
            <a:ext cx="16210500" cy="1343400"/>
          </a:xfrm>
          <a:prstGeom prst="rect">
            <a:avLst/>
          </a:prstGeom>
          <a:solidFill>
            <a:srgbClr val="4F1337"/>
          </a:solidFill>
          <a:ln>
            <a:noFill/>
          </a:ln>
        </p:spPr>
        <p:txBody>
          <a:bodyPr anchorCtr="0" anchor="ctr" bIns="50800" lIns="158400" spcFirstLastPara="1" rIns="50800" wrap="square" tIns="50800">
            <a:noAutofit/>
          </a:bodyPr>
          <a:lstStyle/>
          <a:p>
            <a:pPr indent="0" lvl="0" marL="0" marR="0" rtl="0" algn="l">
              <a:lnSpc>
                <a:spcPct val="100000"/>
              </a:lnSpc>
              <a:spcBef>
                <a:spcPts val="0"/>
              </a:spcBef>
              <a:spcAft>
                <a:spcPts val="0"/>
              </a:spcAft>
              <a:buClr>
                <a:srgbClr val="000000"/>
              </a:buClr>
              <a:buSzPts val="7200"/>
              <a:buFont typeface="Arial"/>
              <a:buNone/>
            </a:pPr>
            <a:r>
              <a:rPr b="1" lang="en-CA" sz="7200">
                <a:solidFill>
                  <a:schemeClr val="lt1"/>
                </a:solidFill>
              </a:rPr>
              <a:t>Partenariat et collaboration</a:t>
            </a:r>
            <a:endParaRPr b="1" sz="7200">
              <a:solidFill>
                <a:schemeClr val="lt1"/>
              </a:solidFill>
            </a:endParaRPr>
          </a:p>
        </p:txBody>
      </p:sp>
      <p:sp>
        <p:nvSpPr>
          <p:cNvPr id="212" name="Google Shape;212;p32"/>
          <p:cNvSpPr txBox="1"/>
          <p:nvPr/>
        </p:nvSpPr>
        <p:spPr>
          <a:xfrm>
            <a:off x="890225" y="2928625"/>
            <a:ext cx="22857600" cy="9079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CA" sz="3400">
                <a:solidFill>
                  <a:schemeClr val="dk1"/>
                </a:solidFill>
              </a:rPr>
              <a:t>Les </a:t>
            </a:r>
            <a:r>
              <a:rPr b="1" lang="en-CA" sz="3400">
                <a:solidFill>
                  <a:srgbClr val="993365"/>
                </a:solidFill>
              </a:rPr>
              <a:t>OPH</a:t>
            </a:r>
            <a:r>
              <a:rPr lang="en-CA" sz="3400">
                <a:solidFill>
                  <a:schemeClr val="dk1"/>
                </a:solidFill>
              </a:rPr>
              <a:t> mènent un large éventail d’activités. Voici quelques-unes de leurs principales interventions :</a:t>
            </a:r>
            <a:endParaRPr sz="3400">
              <a:solidFill>
                <a:schemeClr val="dk1"/>
              </a:solidFill>
            </a:endParaRPr>
          </a:p>
          <a:p>
            <a:pPr indent="0" lvl="0" marL="0" rtl="0" algn="l">
              <a:spcBef>
                <a:spcPts val="0"/>
              </a:spcBef>
              <a:spcAft>
                <a:spcPts val="0"/>
              </a:spcAft>
              <a:buNone/>
            </a:pPr>
            <a:r>
              <a:t/>
            </a:r>
            <a:endParaRPr sz="3400"/>
          </a:p>
          <a:p>
            <a:pPr indent="-444500" lvl="0" marL="457200" rtl="0" algn="l">
              <a:spcBef>
                <a:spcPts val="0"/>
              </a:spcBef>
              <a:spcAft>
                <a:spcPts val="0"/>
              </a:spcAft>
              <a:buSzPts val="3400"/>
              <a:buChar char="●"/>
            </a:pPr>
            <a:r>
              <a:rPr b="1" lang="en-CA" sz="3400"/>
              <a:t>Soutien psychosocial</a:t>
            </a:r>
            <a:r>
              <a:rPr lang="en-CA" sz="3400"/>
              <a:t> – offert aux membres et à leurs familles</a:t>
            </a:r>
            <a:endParaRPr sz="3400"/>
          </a:p>
          <a:p>
            <a:pPr indent="-444500" lvl="0" marL="457200" rtl="0" algn="l">
              <a:spcBef>
                <a:spcPts val="0"/>
              </a:spcBef>
              <a:spcAft>
                <a:spcPts val="0"/>
              </a:spcAft>
              <a:buSzPts val="3400"/>
              <a:buChar char="●"/>
            </a:pPr>
            <a:r>
              <a:rPr b="1" lang="en-CA" sz="3400"/>
              <a:t>Soutien lié au type de déficience</a:t>
            </a:r>
            <a:r>
              <a:rPr lang="en-CA" sz="3400"/>
              <a:t> – allant de l’interprétation en langue des signes à la formation à la mobilité</a:t>
            </a:r>
            <a:endParaRPr sz="3400"/>
          </a:p>
          <a:p>
            <a:pPr indent="-444500" lvl="0" marL="457200" rtl="0" algn="l">
              <a:spcBef>
                <a:spcPts val="0"/>
              </a:spcBef>
              <a:spcAft>
                <a:spcPts val="0"/>
              </a:spcAft>
              <a:buSzPts val="3400"/>
              <a:buChar char="●"/>
            </a:pPr>
            <a:r>
              <a:rPr b="1" lang="en-CA" sz="3400"/>
              <a:t>Sensibilisation et information</a:t>
            </a:r>
            <a:r>
              <a:rPr lang="en-CA" sz="3400"/>
              <a:t> – auprès des familles, des communautés, des leaders, etc. </a:t>
            </a:r>
            <a:endParaRPr sz="3400"/>
          </a:p>
          <a:p>
            <a:pPr indent="-444500" lvl="0" marL="457200" rtl="0" algn="l">
              <a:spcBef>
                <a:spcPts val="0"/>
              </a:spcBef>
              <a:spcAft>
                <a:spcPts val="0"/>
              </a:spcAft>
              <a:buSzPts val="3400"/>
              <a:buChar char="●"/>
            </a:pPr>
            <a:r>
              <a:rPr b="1" lang="en-CA" sz="3400"/>
              <a:t>Mobilisation</a:t>
            </a:r>
            <a:r>
              <a:rPr lang="en-CA" sz="3400"/>
              <a:t> – pour permettre aux personnes en situation de handicap de comprendre leurs droits </a:t>
            </a:r>
            <a:endParaRPr sz="3400"/>
          </a:p>
          <a:p>
            <a:pPr indent="-444500" lvl="0" marL="457200" rtl="0" algn="l">
              <a:spcBef>
                <a:spcPts val="0"/>
              </a:spcBef>
              <a:spcAft>
                <a:spcPts val="0"/>
              </a:spcAft>
              <a:buSzPts val="3400"/>
              <a:buChar char="●"/>
            </a:pPr>
            <a:r>
              <a:rPr b="1" lang="en-CA" sz="3400"/>
              <a:t>Renforcement des capacités au sein des organisations</a:t>
            </a:r>
            <a:r>
              <a:rPr lang="en-CA" sz="3400"/>
              <a:t> – formation de base en leadership, en planification, etc.</a:t>
            </a:r>
            <a:endParaRPr sz="3400"/>
          </a:p>
          <a:p>
            <a:pPr indent="0" lvl="0" marL="0" rtl="0" algn="l">
              <a:spcBef>
                <a:spcPts val="0"/>
              </a:spcBef>
              <a:spcAft>
                <a:spcPts val="0"/>
              </a:spcAft>
              <a:buNone/>
            </a:pPr>
            <a:r>
              <a:t/>
            </a:r>
            <a:endParaRPr b="1" sz="3400"/>
          </a:p>
          <a:p>
            <a:pPr indent="0" lvl="0" marL="0" rtl="0" algn="l">
              <a:spcBef>
                <a:spcPts val="0"/>
              </a:spcBef>
              <a:spcAft>
                <a:spcPts val="0"/>
              </a:spcAft>
              <a:buNone/>
            </a:pPr>
            <a:r>
              <a:rPr lang="en-CA" sz="3400"/>
              <a:t>Des événements annuels ont lieu partout au pays en appui à divers enjeux, notamment à l’occasion de la </a:t>
            </a:r>
            <a:r>
              <a:rPr b="1" lang="en-CA" sz="3400"/>
              <a:t>Journée internationale des personnes handicapées</a:t>
            </a:r>
            <a:r>
              <a:rPr lang="en-CA" sz="3400"/>
              <a:t> (le 3 décembre).</a:t>
            </a:r>
            <a:endParaRPr sz="3400"/>
          </a:p>
          <a:p>
            <a:pPr indent="0" lvl="0" marL="0" rtl="0" algn="l">
              <a:spcBef>
                <a:spcPts val="0"/>
              </a:spcBef>
              <a:spcAft>
                <a:spcPts val="0"/>
              </a:spcAft>
              <a:buNone/>
            </a:pPr>
            <a:r>
              <a:t/>
            </a:r>
            <a:endParaRPr sz="3400"/>
          </a:p>
          <a:p>
            <a:pPr indent="0" lvl="0" marL="0" rtl="0" algn="l">
              <a:spcBef>
                <a:spcPts val="0"/>
              </a:spcBef>
              <a:spcAft>
                <a:spcPts val="0"/>
              </a:spcAft>
              <a:buNone/>
            </a:pPr>
            <a:r>
              <a:rPr lang="en-CA" sz="3400"/>
              <a:t>Comme d’autres organisations de la société civile, les OPH sont parfois dominées par des hommes et confrontées à des enjeux liés à l’égalité des genres. Il est donc essentiel de reconnaître et de soutenir la participation active des femmes et des filles en situation de handicap pour assurer une inclusion véritable.</a:t>
            </a:r>
            <a:endParaRPr sz="3400"/>
          </a:p>
          <a:p>
            <a:pPr indent="0" lvl="0" marL="0" rtl="0" algn="l">
              <a:spcBef>
                <a:spcPts val="0"/>
              </a:spcBef>
              <a:spcAft>
                <a:spcPts val="0"/>
              </a:spcAft>
              <a:buNone/>
            </a:pPr>
            <a:r>
              <a:t/>
            </a:r>
            <a:endParaRPr sz="3400"/>
          </a:p>
          <a:p>
            <a:pPr indent="0" lvl="0" marL="0" rtl="0" algn="l">
              <a:spcBef>
                <a:spcPts val="0"/>
              </a:spcBef>
              <a:spcAft>
                <a:spcPts val="0"/>
              </a:spcAft>
              <a:buNone/>
            </a:pPr>
            <a:r>
              <a:rPr lang="en-CA" sz="3400"/>
              <a:t>Les OPH représentent une ressource précieuse pour le développement, puisqu’elles peuvent mobiliser les personnes en situation de handicap et les encourager à participer aux discussions et aux activités. Elles sont chroniquement sous-financées, peuvent avoir des capacités limitées et ne s’appuient pas toujours sur le modèle social du handicap, mais elles demeurent des alliées de grande valeur pour les personnes qui travaillent dans les domaines du développement et de la santé.</a:t>
            </a:r>
            <a:endParaRPr sz="3400"/>
          </a:p>
          <a:p>
            <a:pPr indent="0" lvl="0" marL="0" rtl="0" algn="l">
              <a:spcBef>
                <a:spcPts val="0"/>
              </a:spcBef>
              <a:spcAft>
                <a:spcPts val="0"/>
              </a:spcAft>
              <a:buNone/>
            </a:pPr>
            <a:r>
              <a:t/>
            </a:r>
            <a:endParaRPr b="1" sz="3400"/>
          </a:p>
          <a:p>
            <a:pPr indent="0" lvl="0" marL="0" rtl="0" algn="l">
              <a:spcBef>
                <a:spcPts val="0"/>
              </a:spcBef>
              <a:spcAft>
                <a:spcPts val="0"/>
              </a:spcAft>
              <a:buNone/>
            </a:pPr>
            <a:r>
              <a:t/>
            </a:r>
            <a:endParaRPr sz="3400"/>
          </a:p>
          <a:p>
            <a:pPr indent="0" lvl="0" marL="0" rtl="0" algn="l">
              <a:spcBef>
                <a:spcPts val="0"/>
              </a:spcBef>
              <a:spcAft>
                <a:spcPts val="0"/>
              </a:spcAft>
              <a:buNone/>
            </a:pPr>
            <a:r>
              <a:t/>
            </a:r>
            <a:endParaRPr sz="34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p33"/>
          <p:cNvSpPr txBox="1"/>
          <p:nvPr/>
        </p:nvSpPr>
        <p:spPr>
          <a:xfrm>
            <a:off x="0" y="810000"/>
            <a:ext cx="16210500" cy="1343400"/>
          </a:xfrm>
          <a:prstGeom prst="rect">
            <a:avLst/>
          </a:prstGeom>
          <a:solidFill>
            <a:srgbClr val="4F1337"/>
          </a:solidFill>
          <a:ln>
            <a:noFill/>
          </a:ln>
        </p:spPr>
        <p:txBody>
          <a:bodyPr anchorCtr="0" anchor="ctr" bIns="50800" lIns="158400" spcFirstLastPara="1" rIns="50800" wrap="square" tIns="50800">
            <a:noAutofit/>
          </a:bodyPr>
          <a:lstStyle/>
          <a:p>
            <a:pPr indent="0" lvl="0" marL="0" marR="0" rtl="0" algn="l">
              <a:lnSpc>
                <a:spcPct val="100000"/>
              </a:lnSpc>
              <a:spcBef>
                <a:spcPts val="0"/>
              </a:spcBef>
              <a:spcAft>
                <a:spcPts val="0"/>
              </a:spcAft>
              <a:buClr>
                <a:srgbClr val="000000"/>
              </a:buClr>
              <a:buSzPts val="7200"/>
              <a:buFont typeface="Arial"/>
              <a:buNone/>
            </a:pPr>
            <a:r>
              <a:rPr b="1" lang="en-CA" sz="7200">
                <a:solidFill>
                  <a:schemeClr val="lt1"/>
                </a:solidFill>
              </a:rPr>
              <a:t>Partenariat et collaboration</a:t>
            </a:r>
            <a:endParaRPr b="1" sz="7200">
              <a:solidFill>
                <a:schemeClr val="lt1"/>
              </a:solidFill>
            </a:endParaRPr>
          </a:p>
        </p:txBody>
      </p:sp>
      <p:sp>
        <p:nvSpPr>
          <p:cNvPr id="218" name="Google Shape;218;p33"/>
          <p:cNvSpPr txBox="1"/>
          <p:nvPr/>
        </p:nvSpPr>
        <p:spPr>
          <a:xfrm>
            <a:off x="1085225" y="3796250"/>
            <a:ext cx="22472700" cy="123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CA" sz="5000">
                <a:solidFill>
                  <a:srgbClr val="993365"/>
                </a:solidFill>
              </a:rPr>
              <a:t>Groupes d’entraide</a:t>
            </a:r>
            <a:endParaRPr b="1" sz="5000">
              <a:solidFill>
                <a:srgbClr val="993365"/>
              </a:solidFill>
            </a:endParaRPr>
          </a:p>
          <a:p>
            <a:pPr indent="0" lvl="0" marL="0" rtl="0" algn="l">
              <a:spcBef>
                <a:spcPts val="0"/>
              </a:spcBef>
              <a:spcAft>
                <a:spcPts val="0"/>
              </a:spcAft>
              <a:buNone/>
            </a:pPr>
            <a:r>
              <a:t/>
            </a:r>
            <a:endParaRPr b="1" sz="3800">
              <a:solidFill>
                <a:srgbClr val="993365"/>
              </a:solidFill>
            </a:endParaRPr>
          </a:p>
          <a:p>
            <a:pPr indent="0" lvl="0" marL="0" rtl="0" algn="l">
              <a:spcBef>
                <a:spcPts val="0"/>
              </a:spcBef>
              <a:spcAft>
                <a:spcPts val="0"/>
              </a:spcAft>
              <a:buNone/>
            </a:pPr>
            <a:r>
              <a:t/>
            </a:r>
            <a:endParaRPr b="1" sz="3800">
              <a:solidFill>
                <a:srgbClr val="993365"/>
              </a:solidFill>
            </a:endParaRPr>
          </a:p>
          <a:p>
            <a:pPr indent="0" lvl="0" marL="0" rtl="0" algn="l">
              <a:spcBef>
                <a:spcPts val="0"/>
              </a:spcBef>
              <a:spcAft>
                <a:spcPts val="0"/>
              </a:spcAft>
              <a:buNone/>
            </a:pPr>
            <a:r>
              <a:t/>
            </a:r>
            <a:endParaRPr b="1" sz="3800">
              <a:solidFill>
                <a:srgbClr val="993365"/>
              </a:solidFill>
            </a:endParaRPr>
          </a:p>
          <a:p>
            <a:pPr indent="0" lvl="0" marL="0" rtl="0" algn="l">
              <a:spcBef>
                <a:spcPts val="0"/>
              </a:spcBef>
              <a:spcAft>
                <a:spcPts val="0"/>
              </a:spcAft>
              <a:buNone/>
            </a:pPr>
            <a:r>
              <a:t/>
            </a:r>
            <a:endParaRPr b="1" sz="4700">
              <a:solidFill>
                <a:srgbClr val="993365"/>
              </a:solidFill>
            </a:endParaRPr>
          </a:p>
          <a:p>
            <a:pPr indent="0" lvl="0" marL="0" rtl="0" algn="l">
              <a:spcBef>
                <a:spcPts val="0"/>
              </a:spcBef>
              <a:spcAft>
                <a:spcPts val="0"/>
              </a:spcAft>
              <a:buNone/>
            </a:pPr>
            <a:r>
              <a:t/>
            </a:r>
            <a:endParaRPr b="1" sz="4700">
              <a:solidFill>
                <a:srgbClr val="993365"/>
              </a:solidFill>
            </a:endParaRPr>
          </a:p>
          <a:p>
            <a:pPr indent="0" lvl="0" marL="0" rtl="0" algn="l">
              <a:spcBef>
                <a:spcPts val="0"/>
              </a:spcBef>
              <a:spcAft>
                <a:spcPts val="0"/>
              </a:spcAft>
              <a:buNone/>
            </a:pPr>
            <a:r>
              <a:t/>
            </a:r>
            <a:endParaRPr sz="3800"/>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219" name="Google Shape;219;p33"/>
          <p:cNvSpPr txBox="1"/>
          <p:nvPr/>
        </p:nvSpPr>
        <p:spPr>
          <a:xfrm>
            <a:off x="1085225" y="4835450"/>
            <a:ext cx="21776700" cy="342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CA" sz="3600"/>
              <a:t>Groupes </a:t>
            </a:r>
            <a:r>
              <a:rPr b="1" i="1" lang="en-CA" sz="3600"/>
              <a:t>de</a:t>
            </a:r>
            <a:r>
              <a:rPr i="1" lang="en-CA" sz="3600"/>
              <a:t> </a:t>
            </a:r>
            <a:r>
              <a:rPr lang="en-CA" sz="3600"/>
              <a:t>personnes en situation de handicap.</a:t>
            </a:r>
            <a:endParaRPr sz="3600"/>
          </a:p>
          <a:p>
            <a:pPr indent="0" lvl="0" marL="0" rtl="0" algn="l">
              <a:spcBef>
                <a:spcPts val="0"/>
              </a:spcBef>
              <a:spcAft>
                <a:spcPts val="0"/>
              </a:spcAft>
              <a:buNone/>
            </a:pPr>
            <a:r>
              <a:t/>
            </a:r>
            <a:endParaRPr sz="3600"/>
          </a:p>
          <a:p>
            <a:pPr indent="0" lvl="0" marL="0" rtl="0" algn="l">
              <a:spcBef>
                <a:spcPts val="0"/>
              </a:spcBef>
              <a:spcAft>
                <a:spcPts val="0"/>
              </a:spcAft>
              <a:buNone/>
            </a:pPr>
            <a:r>
              <a:rPr lang="en-CA" sz="3600"/>
              <a:t>Présents à l’échelle communautaire, ces groupes informels sont généralement trop petits pour être enregistrés comme OPH. Fréquents en milieu rural ou semi-urbain, ils jouent un rôle important en favorisant les liens entre les personnes en situation de handicap et/ou les personnes aidantes.  </a:t>
            </a:r>
            <a:endParaRPr sz="3600"/>
          </a:p>
          <a:p>
            <a:pPr indent="0" lvl="0" marL="0" rtl="0" algn="l">
              <a:spcBef>
                <a:spcPts val="0"/>
              </a:spcBef>
              <a:spcAft>
                <a:spcPts val="0"/>
              </a:spcAft>
              <a:buNone/>
            </a:pPr>
            <a:r>
              <a:t/>
            </a:r>
            <a:endParaRPr sz="3600"/>
          </a:p>
          <a:p>
            <a:pPr indent="0" lvl="0" marL="0" rtl="0" algn="l">
              <a:spcBef>
                <a:spcPts val="0"/>
              </a:spcBef>
              <a:spcAft>
                <a:spcPts val="0"/>
              </a:spcAft>
              <a:buNone/>
            </a:pPr>
            <a:r>
              <a:t/>
            </a:r>
            <a:endParaRPr sz="3600"/>
          </a:p>
          <a:p>
            <a:pPr indent="0" lvl="0" marL="0" rtl="0" algn="l">
              <a:spcBef>
                <a:spcPts val="0"/>
              </a:spcBef>
              <a:spcAft>
                <a:spcPts val="0"/>
              </a:spcAft>
              <a:buNone/>
            </a:pPr>
            <a:r>
              <a:t/>
            </a:r>
            <a:endParaRPr sz="3600"/>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p34"/>
          <p:cNvSpPr txBox="1"/>
          <p:nvPr/>
        </p:nvSpPr>
        <p:spPr>
          <a:xfrm>
            <a:off x="0" y="810000"/>
            <a:ext cx="16210500" cy="1343400"/>
          </a:xfrm>
          <a:prstGeom prst="rect">
            <a:avLst/>
          </a:prstGeom>
          <a:solidFill>
            <a:srgbClr val="4F1337"/>
          </a:solidFill>
          <a:ln>
            <a:noFill/>
          </a:ln>
        </p:spPr>
        <p:txBody>
          <a:bodyPr anchorCtr="0" anchor="ctr" bIns="50800" lIns="158400" spcFirstLastPara="1" rIns="50800" wrap="square" tIns="50800">
            <a:noAutofit/>
          </a:bodyPr>
          <a:lstStyle/>
          <a:p>
            <a:pPr indent="0" lvl="0" marL="0" marR="0" rtl="0" algn="l">
              <a:lnSpc>
                <a:spcPct val="100000"/>
              </a:lnSpc>
              <a:spcBef>
                <a:spcPts val="0"/>
              </a:spcBef>
              <a:spcAft>
                <a:spcPts val="0"/>
              </a:spcAft>
              <a:buClr>
                <a:srgbClr val="000000"/>
              </a:buClr>
              <a:buSzPts val="7200"/>
              <a:buFont typeface="Arial"/>
              <a:buNone/>
            </a:pPr>
            <a:r>
              <a:rPr b="1" lang="en-CA" sz="7200">
                <a:solidFill>
                  <a:schemeClr val="lt1"/>
                </a:solidFill>
              </a:rPr>
              <a:t>Partenariat et collaboration</a:t>
            </a:r>
            <a:endParaRPr b="1" sz="7200">
              <a:solidFill>
                <a:schemeClr val="lt1"/>
              </a:solidFill>
            </a:endParaRPr>
          </a:p>
        </p:txBody>
      </p:sp>
      <p:sp>
        <p:nvSpPr>
          <p:cNvPr id="225" name="Google Shape;225;p34"/>
          <p:cNvSpPr txBox="1"/>
          <p:nvPr/>
        </p:nvSpPr>
        <p:spPr>
          <a:xfrm>
            <a:off x="1193550" y="2712100"/>
            <a:ext cx="22472700" cy="823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CA" sz="5000">
                <a:solidFill>
                  <a:srgbClr val="993365"/>
                </a:solidFill>
              </a:rPr>
              <a:t>ONG de défense des droits des personnes en situation de handicap</a:t>
            </a:r>
            <a:endParaRPr b="1" sz="5000">
              <a:solidFill>
                <a:srgbClr val="993365"/>
              </a:solidFill>
            </a:endParaRPr>
          </a:p>
          <a:p>
            <a:pPr indent="0" lvl="0" marL="0" rtl="0" algn="l">
              <a:spcBef>
                <a:spcPts val="0"/>
              </a:spcBef>
              <a:spcAft>
                <a:spcPts val="0"/>
              </a:spcAft>
              <a:buNone/>
            </a:pPr>
            <a:r>
              <a:t/>
            </a:r>
            <a:endParaRPr b="1" sz="3800">
              <a:solidFill>
                <a:srgbClr val="993365"/>
              </a:solidFill>
            </a:endParaRPr>
          </a:p>
          <a:p>
            <a:pPr indent="0" lvl="0" marL="0" rtl="0" algn="l">
              <a:spcBef>
                <a:spcPts val="0"/>
              </a:spcBef>
              <a:spcAft>
                <a:spcPts val="0"/>
              </a:spcAft>
              <a:buNone/>
            </a:pPr>
            <a:r>
              <a:t/>
            </a:r>
            <a:endParaRPr b="1" sz="3800">
              <a:solidFill>
                <a:srgbClr val="993365"/>
              </a:solidFill>
            </a:endParaRPr>
          </a:p>
          <a:p>
            <a:pPr indent="0" lvl="0" marL="0" rtl="0" algn="l">
              <a:spcBef>
                <a:spcPts val="0"/>
              </a:spcBef>
              <a:spcAft>
                <a:spcPts val="0"/>
              </a:spcAft>
              <a:buNone/>
            </a:pPr>
            <a:r>
              <a:t/>
            </a:r>
            <a:endParaRPr b="1" sz="3800">
              <a:solidFill>
                <a:srgbClr val="993365"/>
              </a:solidFill>
            </a:endParaRPr>
          </a:p>
          <a:p>
            <a:pPr indent="0" lvl="0" marL="0" rtl="0" algn="l">
              <a:spcBef>
                <a:spcPts val="0"/>
              </a:spcBef>
              <a:spcAft>
                <a:spcPts val="0"/>
              </a:spcAft>
              <a:buNone/>
            </a:pPr>
            <a:r>
              <a:t/>
            </a:r>
            <a:endParaRPr b="1" sz="4700">
              <a:solidFill>
                <a:srgbClr val="993365"/>
              </a:solidFill>
            </a:endParaRPr>
          </a:p>
          <a:p>
            <a:pPr indent="0" lvl="0" marL="0" rtl="0" algn="l">
              <a:spcBef>
                <a:spcPts val="0"/>
              </a:spcBef>
              <a:spcAft>
                <a:spcPts val="0"/>
              </a:spcAft>
              <a:buNone/>
            </a:pPr>
            <a:r>
              <a:t/>
            </a:r>
            <a:endParaRPr b="1" sz="4700">
              <a:solidFill>
                <a:srgbClr val="993365"/>
              </a:solidFill>
            </a:endParaRPr>
          </a:p>
          <a:p>
            <a:pPr indent="0" lvl="0" marL="0" rtl="0" algn="l">
              <a:spcBef>
                <a:spcPts val="0"/>
              </a:spcBef>
              <a:spcAft>
                <a:spcPts val="0"/>
              </a:spcAft>
              <a:buNone/>
            </a:pPr>
            <a:r>
              <a:t/>
            </a:r>
            <a:endParaRPr sz="3800"/>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226" name="Google Shape;226;p34"/>
          <p:cNvSpPr txBox="1"/>
          <p:nvPr/>
        </p:nvSpPr>
        <p:spPr>
          <a:xfrm>
            <a:off x="543500" y="4467225"/>
            <a:ext cx="23197200" cy="7800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CA" sz="3200">
                <a:solidFill>
                  <a:schemeClr val="dk1"/>
                </a:solidFill>
              </a:rPr>
              <a:t>Les ONG de défense des droits des personnes en situation de handicap, qu’elles soient nationales ou internationales, s’efforcent de soutenir ces personnes en leur offrant principalement des services directs et en menant des campagnes de sensibilisation. Certaines sont axées sur un type de déficience ou sur une thématique particulière. De nombreuses grandes ONG internationales sont de plus en plus engagées dans des activités de plaidoyer aux échelons local, national et mondial.</a:t>
            </a:r>
            <a:endParaRPr sz="3200">
              <a:solidFill>
                <a:schemeClr val="dk1"/>
              </a:solidFill>
            </a:endParaRPr>
          </a:p>
          <a:p>
            <a:pPr indent="0" lvl="0" marL="0" rtl="0" algn="l">
              <a:spcBef>
                <a:spcPts val="0"/>
              </a:spcBef>
              <a:spcAft>
                <a:spcPts val="0"/>
              </a:spcAft>
              <a:buNone/>
            </a:pPr>
            <a:r>
              <a:t/>
            </a:r>
            <a:endParaRPr sz="3200">
              <a:solidFill>
                <a:schemeClr val="dk1"/>
              </a:solidFill>
            </a:endParaRPr>
          </a:p>
          <a:p>
            <a:pPr indent="0" lvl="0" marL="0" rtl="0" algn="l">
              <a:spcBef>
                <a:spcPts val="0"/>
              </a:spcBef>
              <a:spcAft>
                <a:spcPts val="0"/>
              </a:spcAft>
              <a:buNone/>
            </a:pPr>
            <a:r>
              <a:rPr lang="en-CA" sz="3200">
                <a:solidFill>
                  <a:schemeClr val="dk1"/>
                </a:solidFill>
              </a:rPr>
              <a:t>De nombreuses ONG évoluent d’un modèle individuel vers des approches davantage fondées sur les droits. Le rythme des progrès varie d’une organisation à l’autre. Certaines assurent un soutien plus explicite aux OPH, notamment en matière de renforcement des capacités. </a:t>
            </a:r>
            <a:endParaRPr sz="3200">
              <a:solidFill>
                <a:schemeClr val="dk1"/>
              </a:solidFill>
            </a:endParaRPr>
          </a:p>
          <a:p>
            <a:pPr indent="0" lvl="0" marL="0" rtl="0" algn="l">
              <a:spcBef>
                <a:spcPts val="0"/>
              </a:spcBef>
              <a:spcAft>
                <a:spcPts val="0"/>
              </a:spcAft>
              <a:buNone/>
            </a:pPr>
            <a:r>
              <a:t/>
            </a:r>
            <a:endParaRPr sz="3200">
              <a:solidFill>
                <a:schemeClr val="dk1"/>
              </a:solidFill>
            </a:endParaRPr>
          </a:p>
          <a:p>
            <a:pPr indent="0" lvl="0" marL="0" rtl="0" algn="l">
              <a:spcBef>
                <a:spcPts val="0"/>
              </a:spcBef>
              <a:spcAft>
                <a:spcPts val="0"/>
              </a:spcAft>
              <a:buNone/>
            </a:pPr>
            <a:r>
              <a:rPr lang="en-CA" sz="3200">
                <a:solidFill>
                  <a:schemeClr val="dk1"/>
                </a:solidFill>
              </a:rPr>
              <a:t>Parmi les grandes ONG internationales, on retrouve SightSavers, CBM, Humanité &amp; Inclusion (anciennement Handicap International), Deaf Child Worldwide, Sense International, Leonard Cheshire Disability, Sue Ryder Care, AbleChild Africa et ADD International.</a:t>
            </a:r>
            <a:endParaRPr sz="3200">
              <a:solidFill>
                <a:schemeClr val="dk1"/>
              </a:solidFill>
            </a:endParaRPr>
          </a:p>
          <a:p>
            <a:pPr indent="0" lvl="0" marL="0" rtl="0" algn="l">
              <a:spcBef>
                <a:spcPts val="0"/>
              </a:spcBef>
              <a:spcAft>
                <a:spcPts val="0"/>
              </a:spcAft>
              <a:buNone/>
            </a:pPr>
            <a:r>
              <a:t/>
            </a:r>
            <a:endParaRPr sz="3200">
              <a:solidFill>
                <a:schemeClr val="dk1"/>
              </a:solidFill>
            </a:endParaRPr>
          </a:p>
          <a:p>
            <a:pPr indent="0" lvl="0" marL="0" rtl="0" algn="l">
              <a:spcBef>
                <a:spcPts val="0"/>
              </a:spcBef>
              <a:spcAft>
                <a:spcPts val="0"/>
              </a:spcAft>
              <a:buNone/>
            </a:pPr>
            <a:r>
              <a:rPr lang="en-CA" sz="3200">
                <a:solidFill>
                  <a:schemeClr val="dk1"/>
                </a:solidFill>
              </a:rPr>
              <a:t>Les relations entre plusieurs de ces grandes ONG et le mouvement des OPH sont parfois complexes, voire controversées, souvent en raison d’un déséquilibre entre les deux quant aux capacités. Pendant longtemps, les bailleurs de fonds ont eu tendance à orienter leurs investissements vers les ONG, mais depuis quelques années, une attention croissante est portée directement aux OPH. Un dialogue plus ouvert s’est établi entre les deux parties, bien que les changements de pratiques restent inégaux.</a:t>
            </a:r>
            <a:endParaRPr sz="3200">
              <a:solidFill>
                <a:schemeClr val="dk1"/>
              </a:solidFill>
            </a:endParaRPr>
          </a:p>
          <a:p>
            <a:pPr indent="0" lvl="0" marL="0" rtl="0" algn="l">
              <a:spcBef>
                <a:spcPts val="0"/>
              </a:spcBef>
              <a:spcAft>
                <a:spcPts val="0"/>
              </a:spcAft>
              <a:buNone/>
            </a:pPr>
            <a:r>
              <a:t/>
            </a:r>
            <a:endParaRPr sz="3200">
              <a:solidFill>
                <a:schemeClr val="dk1"/>
              </a:solidFill>
            </a:endParaRPr>
          </a:p>
          <a:p>
            <a:pPr indent="0" lvl="0" marL="0" rtl="0" algn="l">
              <a:spcBef>
                <a:spcPts val="0"/>
              </a:spcBef>
              <a:spcAft>
                <a:spcPts val="0"/>
              </a:spcAft>
              <a:buNone/>
            </a:pPr>
            <a:r>
              <a:t/>
            </a:r>
            <a:endParaRPr sz="3400"/>
          </a:p>
          <a:p>
            <a:pPr indent="0" lvl="0" marL="0" rtl="0" algn="l">
              <a:spcBef>
                <a:spcPts val="0"/>
              </a:spcBef>
              <a:spcAft>
                <a:spcPts val="0"/>
              </a:spcAft>
              <a:buNone/>
            </a:pPr>
            <a:r>
              <a:t/>
            </a:r>
            <a:endParaRPr sz="3400"/>
          </a:p>
          <a:p>
            <a:pPr indent="0" lvl="0" marL="0" rtl="0" algn="l">
              <a:spcBef>
                <a:spcPts val="0"/>
              </a:spcBef>
              <a:spcAft>
                <a:spcPts val="0"/>
              </a:spcAft>
              <a:buNone/>
            </a:pPr>
            <a:r>
              <a:t/>
            </a:r>
            <a:endParaRPr sz="3400"/>
          </a:p>
          <a:p>
            <a:pPr indent="0" lvl="0" marL="0" rtl="0" algn="l">
              <a:spcBef>
                <a:spcPts val="0"/>
              </a:spcBef>
              <a:spcAft>
                <a:spcPts val="0"/>
              </a:spcAft>
              <a:buNone/>
            </a:pPr>
            <a:r>
              <a:t/>
            </a:r>
            <a:endParaRPr sz="3400"/>
          </a:p>
          <a:p>
            <a:pPr indent="0" lvl="0" marL="0" rtl="0" algn="l">
              <a:spcBef>
                <a:spcPts val="0"/>
              </a:spcBef>
              <a:spcAft>
                <a:spcPts val="0"/>
              </a:spcAft>
              <a:buNone/>
            </a:pPr>
            <a:r>
              <a:t/>
            </a:r>
            <a:endParaRPr sz="34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p:txBody>
      </p:sp>
      <p:sp>
        <p:nvSpPr>
          <p:cNvPr id="227" name="Google Shape;227;p34"/>
          <p:cNvSpPr txBox="1"/>
          <p:nvPr/>
        </p:nvSpPr>
        <p:spPr>
          <a:xfrm>
            <a:off x="1193550" y="3535300"/>
            <a:ext cx="15904500" cy="708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CA" sz="3400">
                <a:solidFill>
                  <a:schemeClr val="dk1"/>
                </a:solidFill>
              </a:rPr>
              <a:t>Organisations </a:t>
            </a:r>
            <a:r>
              <a:rPr b="1" i="1" lang="en-CA" sz="3400">
                <a:solidFill>
                  <a:schemeClr val="dk1"/>
                </a:solidFill>
              </a:rPr>
              <a:t>pour</a:t>
            </a:r>
            <a:r>
              <a:rPr lang="en-CA" sz="3400">
                <a:solidFill>
                  <a:schemeClr val="dk1"/>
                </a:solidFill>
              </a:rPr>
              <a:t> les personnes en situation de handicap.</a:t>
            </a:r>
            <a:endParaRPr sz="3400">
              <a:solidFill>
                <a:schemeClr val="dk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 name="Shape 32"/>
        <p:cNvGrpSpPr/>
        <p:nvPr/>
      </p:nvGrpSpPr>
      <p:grpSpPr>
        <a:xfrm>
          <a:off x="0" y="0"/>
          <a:ext cx="0" cy="0"/>
          <a:chOff x="0" y="0"/>
          <a:chExt cx="0" cy="0"/>
        </a:xfrm>
      </p:grpSpPr>
      <p:sp>
        <p:nvSpPr>
          <p:cNvPr id="33" name="Google Shape;33;p8"/>
          <p:cNvSpPr txBox="1"/>
          <p:nvPr/>
        </p:nvSpPr>
        <p:spPr>
          <a:xfrm>
            <a:off x="1561925" y="5572350"/>
            <a:ext cx="21191400" cy="7265100"/>
          </a:xfrm>
          <a:prstGeom prst="rect">
            <a:avLst/>
          </a:prstGeom>
          <a:noFill/>
          <a:ln>
            <a:noFill/>
          </a:ln>
        </p:spPr>
        <p:txBody>
          <a:bodyPr anchorCtr="0" anchor="t" bIns="91425" lIns="91425" spcFirstLastPara="1" rIns="91425" wrap="square" tIns="91425">
            <a:spAutoFit/>
          </a:bodyPr>
          <a:lstStyle/>
          <a:p>
            <a:pPr indent="-518750" lvl="0" marL="540000" rtl="0" algn="l">
              <a:lnSpc>
                <a:spcPct val="90000"/>
              </a:lnSpc>
              <a:spcBef>
                <a:spcPts val="2000"/>
              </a:spcBef>
              <a:spcAft>
                <a:spcPts val="0"/>
              </a:spcAft>
              <a:buClr>
                <a:schemeClr val="dk1"/>
              </a:buClr>
              <a:buSzPts val="2500"/>
              <a:buChar char="●"/>
            </a:pPr>
            <a:r>
              <a:rPr lang="en-CA" sz="4000">
                <a:solidFill>
                  <a:schemeClr val="dk1"/>
                </a:solidFill>
              </a:rPr>
              <a:t>Adoptée en 2006 et entrée en vigueur en 2008.</a:t>
            </a:r>
            <a:endParaRPr sz="4000">
              <a:solidFill>
                <a:schemeClr val="dk1"/>
              </a:solidFill>
            </a:endParaRPr>
          </a:p>
          <a:p>
            <a:pPr indent="-518750" lvl="0" marL="540000" rtl="0" algn="l">
              <a:lnSpc>
                <a:spcPct val="90000"/>
              </a:lnSpc>
              <a:spcBef>
                <a:spcPts val="2000"/>
              </a:spcBef>
              <a:spcAft>
                <a:spcPts val="0"/>
              </a:spcAft>
              <a:buClr>
                <a:schemeClr val="dk1"/>
              </a:buClr>
              <a:buSzPts val="2500"/>
              <a:buChar char="●"/>
            </a:pPr>
            <a:r>
              <a:rPr lang="en-CA" sz="4000">
                <a:solidFill>
                  <a:schemeClr val="dk1"/>
                </a:solidFill>
              </a:rPr>
              <a:t>50 articles.</a:t>
            </a:r>
            <a:endParaRPr sz="4000">
              <a:solidFill>
                <a:schemeClr val="dk1"/>
              </a:solidFill>
            </a:endParaRPr>
          </a:p>
          <a:p>
            <a:pPr indent="-518750" lvl="0" marL="540000" rtl="0" algn="l">
              <a:lnSpc>
                <a:spcPct val="90000"/>
              </a:lnSpc>
              <a:spcBef>
                <a:spcPts val="2000"/>
              </a:spcBef>
              <a:spcAft>
                <a:spcPts val="0"/>
              </a:spcAft>
              <a:buClr>
                <a:schemeClr val="dk1"/>
              </a:buClr>
              <a:buSzPts val="2500"/>
              <a:buChar char="●"/>
            </a:pPr>
            <a:r>
              <a:rPr lang="en-CA" sz="4000">
                <a:solidFill>
                  <a:schemeClr val="dk1"/>
                </a:solidFill>
              </a:rPr>
              <a:t>Une participation sans précédent du secteur de la société civile, en particulier des personnes en situation de handicap.</a:t>
            </a:r>
            <a:endParaRPr sz="4000">
              <a:solidFill>
                <a:schemeClr val="dk1"/>
              </a:solidFill>
            </a:endParaRPr>
          </a:p>
          <a:p>
            <a:pPr indent="-518750" lvl="0" marL="540000" rtl="0" algn="l">
              <a:lnSpc>
                <a:spcPct val="90000"/>
              </a:lnSpc>
              <a:spcBef>
                <a:spcPts val="2000"/>
              </a:spcBef>
              <a:spcAft>
                <a:spcPts val="0"/>
              </a:spcAft>
              <a:buClr>
                <a:schemeClr val="dk1"/>
              </a:buClr>
              <a:buSzPts val="2500"/>
              <a:buChar char="●"/>
            </a:pPr>
            <a:r>
              <a:rPr lang="en-CA" sz="4000">
                <a:solidFill>
                  <a:schemeClr val="dk1"/>
                </a:solidFill>
              </a:rPr>
              <a:t>Le plus détaillé de tous les traités des Nations Unies relatifs aux droits de la personne. </a:t>
            </a:r>
            <a:endParaRPr sz="4000">
              <a:solidFill>
                <a:schemeClr val="dk1"/>
              </a:solidFill>
            </a:endParaRPr>
          </a:p>
          <a:p>
            <a:pPr indent="-518750" lvl="0" marL="540000" rtl="0" algn="l">
              <a:lnSpc>
                <a:spcPct val="90000"/>
              </a:lnSpc>
              <a:spcBef>
                <a:spcPts val="2000"/>
              </a:spcBef>
              <a:spcAft>
                <a:spcPts val="0"/>
              </a:spcAft>
              <a:buClr>
                <a:schemeClr val="dk1"/>
              </a:buClr>
              <a:buSzPts val="2500"/>
              <a:buChar char="●"/>
            </a:pPr>
            <a:r>
              <a:rPr b="1" lang="en-CA" sz="4000">
                <a:solidFill>
                  <a:srgbClr val="993365"/>
                </a:solidFill>
              </a:rPr>
              <a:t>Son principal objectif</a:t>
            </a:r>
            <a:r>
              <a:rPr lang="en-CA" sz="4000">
                <a:solidFill>
                  <a:schemeClr val="dk1"/>
                </a:solidFill>
              </a:rPr>
              <a:t> :</a:t>
            </a:r>
            <a:endParaRPr sz="4000">
              <a:solidFill>
                <a:schemeClr val="dk1"/>
              </a:solidFill>
            </a:endParaRPr>
          </a:p>
          <a:p>
            <a:pPr indent="-360000" lvl="0" marL="997200" rtl="0" algn="l">
              <a:lnSpc>
                <a:spcPct val="90000"/>
              </a:lnSpc>
              <a:spcBef>
                <a:spcPts val="2000"/>
              </a:spcBef>
              <a:spcAft>
                <a:spcPts val="0"/>
              </a:spcAft>
              <a:buNone/>
            </a:pPr>
            <a:r>
              <a:rPr lang="en-CA" sz="4000">
                <a:solidFill>
                  <a:schemeClr val="dk1"/>
                </a:solidFill>
              </a:rPr>
              <a:t>« ... promouvoir, protéger et assurer la pleine et égale jouissance de tous les droits de l’homme et de toutes les libertés fondamentales par les personnes handicapées... » (Article premier)</a:t>
            </a:r>
            <a:endParaRPr sz="4000">
              <a:solidFill>
                <a:schemeClr val="dk1"/>
              </a:solidFill>
            </a:endParaRPr>
          </a:p>
          <a:p>
            <a:pPr indent="-360000" lvl="0" marL="540000" rtl="0" algn="l">
              <a:lnSpc>
                <a:spcPct val="90000"/>
              </a:lnSpc>
              <a:spcBef>
                <a:spcPts val="2000"/>
              </a:spcBef>
              <a:spcAft>
                <a:spcPts val="0"/>
              </a:spcAft>
              <a:buNone/>
            </a:pPr>
            <a:r>
              <a:t/>
            </a:r>
            <a:endParaRPr sz="4000">
              <a:solidFill>
                <a:schemeClr val="dk1"/>
              </a:solidFill>
            </a:endParaRPr>
          </a:p>
        </p:txBody>
      </p:sp>
      <p:sp>
        <p:nvSpPr>
          <p:cNvPr id="34" name="Google Shape;34;p8"/>
          <p:cNvSpPr txBox="1"/>
          <p:nvPr/>
        </p:nvSpPr>
        <p:spPr>
          <a:xfrm>
            <a:off x="2224650" y="2825838"/>
            <a:ext cx="19826400" cy="2318400"/>
          </a:xfrm>
          <a:prstGeom prst="rect">
            <a:avLst/>
          </a:prstGeom>
          <a:solidFill>
            <a:srgbClr val="4F1337"/>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000000"/>
              </a:buClr>
              <a:buSzPts val="7200"/>
              <a:buFont typeface="Arial"/>
              <a:buNone/>
            </a:pPr>
            <a:r>
              <a:rPr b="1" lang="en-CA" sz="3600">
                <a:solidFill>
                  <a:schemeClr val="lt1"/>
                </a:solidFill>
              </a:rPr>
              <a:t>« La Convention se veut un outil pour les droits de la personne comportant une dimension explicite de développement social. C’est à la fois un traité sur les droits de la personne et un outil de développement. »</a:t>
            </a:r>
            <a:endParaRPr b="1" sz="3600">
              <a:solidFill>
                <a:schemeClr val="lt1"/>
              </a:solidFill>
            </a:endParaRPr>
          </a:p>
          <a:p>
            <a:pPr indent="0" lvl="0" marL="0" marR="0" rtl="0" algn="ctr">
              <a:lnSpc>
                <a:spcPct val="100000"/>
              </a:lnSpc>
              <a:spcBef>
                <a:spcPts val="0"/>
              </a:spcBef>
              <a:spcAft>
                <a:spcPts val="0"/>
              </a:spcAft>
              <a:buClr>
                <a:srgbClr val="000000"/>
              </a:buClr>
              <a:buSzPts val="7200"/>
              <a:buFont typeface="Arial"/>
              <a:buNone/>
            </a:pPr>
            <a:r>
              <a:rPr b="1" i="1" lang="en-CA" sz="2800">
                <a:solidFill>
                  <a:schemeClr val="lt1"/>
                </a:solidFill>
              </a:rPr>
              <a:t>(UNESCO, 2008)</a:t>
            </a:r>
            <a:r>
              <a:rPr b="1" lang="en-CA" sz="3600">
                <a:solidFill>
                  <a:schemeClr val="lt1"/>
                </a:solidFill>
              </a:rPr>
              <a:t> </a:t>
            </a:r>
            <a:endParaRPr b="1" sz="3600">
              <a:solidFill>
                <a:schemeClr val="lt1"/>
              </a:solidFill>
            </a:endParaRPr>
          </a:p>
        </p:txBody>
      </p:sp>
      <p:sp>
        <p:nvSpPr>
          <p:cNvPr id="35" name="Google Shape;35;p8"/>
          <p:cNvSpPr txBox="1"/>
          <p:nvPr/>
        </p:nvSpPr>
        <p:spPr>
          <a:xfrm>
            <a:off x="1161600" y="520025"/>
            <a:ext cx="21952500" cy="1877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CA" sz="5500"/>
              <a:t>Convention relative aux droits des personnes handicapées des Nations Unies (CDPH)</a:t>
            </a:r>
            <a:endParaRPr b="1" sz="5500"/>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p35"/>
          <p:cNvSpPr txBox="1"/>
          <p:nvPr/>
        </p:nvSpPr>
        <p:spPr>
          <a:xfrm>
            <a:off x="0" y="810000"/>
            <a:ext cx="16210500" cy="1343400"/>
          </a:xfrm>
          <a:prstGeom prst="rect">
            <a:avLst/>
          </a:prstGeom>
          <a:solidFill>
            <a:srgbClr val="4F1337"/>
          </a:solidFill>
          <a:ln>
            <a:noFill/>
          </a:ln>
        </p:spPr>
        <p:txBody>
          <a:bodyPr anchorCtr="0" anchor="ctr" bIns="50800" lIns="158400" spcFirstLastPara="1" rIns="50800" wrap="square" tIns="50800">
            <a:noAutofit/>
          </a:bodyPr>
          <a:lstStyle/>
          <a:p>
            <a:pPr indent="0" lvl="0" marL="0" marR="0" rtl="0" algn="l">
              <a:lnSpc>
                <a:spcPct val="100000"/>
              </a:lnSpc>
              <a:spcBef>
                <a:spcPts val="0"/>
              </a:spcBef>
              <a:spcAft>
                <a:spcPts val="0"/>
              </a:spcAft>
              <a:buClr>
                <a:srgbClr val="000000"/>
              </a:buClr>
              <a:buSzPts val="7200"/>
              <a:buFont typeface="Arial"/>
              <a:buNone/>
            </a:pPr>
            <a:r>
              <a:rPr b="1" lang="en-CA" sz="7200">
                <a:solidFill>
                  <a:schemeClr val="lt1"/>
                </a:solidFill>
              </a:rPr>
              <a:t>Partenariat et collaboration</a:t>
            </a:r>
            <a:endParaRPr b="1" sz="7200">
              <a:solidFill>
                <a:schemeClr val="lt1"/>
              </a:solidFill>
            </a:endParaRPr>
          </a:p>
        </p:txBody>
      </p:sp>
      <p:sp>
        <p:nvSpPr>
          <p:cNvPr id="233" name="Google Shape;233;p35"/>
          <p:cNvSpPr txBox="1"/>
          <p:nvPr/>
        </p:nvSpPr>
        <p:spPr>
          <a:xfrm>
            <a:off x="13566850" y="3536225"/>
            <a:ext cx="9988500" cy="7193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CA" sz="3800">
                <a:solidFill>
                  <a:srgbClr val="993365"/>
                </a:solidFill>
              </a:rPr>
              <a:t>Des organisations pour personnes en situation de handicap</a:t>
            </a:r>
            <a:endParaRPr b="1" sz="3800">
              <a:solidFill>
                <a:srgbClr val="993365"/>
              </a:solidFill>
            </a:endParaRPr>
          </a:p>
          <a:p>
            <a:pPr indent="0" lvl="0" marL="0" rtl="0" algn="l">
              <a:spcBef>
                <a:spcPts val="0"/>
              </a:spcBef>
              <a:spcAft>
                <a:spcPts val="0"/>
              </a:spcAft>
              <a:buNone/>
            </a:pPr>
            <a:r>
              <a:t/>
            </a:r>
            <a:endParaRPr b="1" sz="3800">
              <a:solidFill>
                <a:srgbClr val="993365"/>
              </a:solidFill>
            </a:endParaRPr>
          </a:p>
          <a:p>
            <a:pPr indent="0" lvl="0" marL="0" rtl="0" algn="l">
              <a:spcBef>
                <a:spcPts val="0"/>
              </a:spcBef>
              <a:spcAft>
                <a:spcPts val="0"/>
              </a:spcAft>
              <a:buNone/>
            </a:pPr>
            <a:r>
              <a:t/>
            </a:r>
            <a:endParaRPr b="1" sz="3800">
              <a:solidFill>
                <a:srgbClr val="993365"/>
              </a:solidFill>
            </a:endParaRPr>
          </a:p>
          <a:p>
            <a:pPr indent="0" lvl="0" marL="0" rtl="0" algn="l">
              <a:spcBef>
                <a:spcPts val="0"/>
              </a:spcBef>
              <a:spcAft>
                <a:spcPts val="0"/>
              </a:spcAft>
              <a:buNone/>
            </a:pPr>
            <a:r>
              <a:rPr b="1" lang="en-CA" sz="3800">
                <a:solidFill>
                  <a:srgbClr val="993365"/>
                </a:solidFill>
              </a:rPr>
              <a:t>Des groupes d’entraide</a:t>
            </a:r>
            <a:endParaRPr b="1" sz="3800">
              <a:solidFill>
                <a:srgbClr val="993365"/>
              </a:solidFill>
            </a:endParaRPr>
          </a:p>
          <a:p>
            <a:pPr indent="0" lvl="0" marL="0" rtl="0" algn="l">
              <a:spcBef>
                <a:spcPts val="0"/>
              </a:spcBef>
              <a:spcAft>
                <a:spcPts val="0"/>
              </a:spcAft>
              <a:buNone/>
            </a:pPr>
            <a:r>
              <a:t/>
            </a:r>
            <a:endParaRPr b="1" sz="3800">
              <a:solidFill>
                <a:srgbClr val="993365"/>
              </a:solidFill>
            </a:endParaRPr>
          </a:p>
          <a:p>
            <a:pPr indent="0" lvl="0" marL="0" rtl="0" algn="l">
              <a:spcBef>
                <a:spcPts val="0"/>
              </a:spcBef>
              <a:spcAft>
                <a:spcPts val="0"/>
              </a:spcAft>
              <a:buNone/>
            </a:pPr>
            <a:r>
              <a:t/>
            </a:r>
            <a:endParaRPr b="1" sz="3800">
              <a:solidFill>
                <a:srgbClr val="993365"/>
              </a:solidFill>
            </a:endParaRPr>
          </a:p>
          <a:p>
            <a:pPr indent="0" lvl="0" marL="0" rtl="0" algn="l">
              <a:spcBef>
                <a:spcPts val="0"/>
              </a:spcBef>
              <a:spcAft>
                <a:spcPts val="0"/>
              </a:spcAft>
              <a:buNone/>
            </a:pPr>
            <a:r>
              <a:rPr b="1" lang="en-CA" sz="3800">
                <a:solidFill>
                  <a:srgbClr val="993365"/>
                </a:solidFill>
              </a:rPr>
              <a:t>Des ONG de défense des droits des personnes en situation de handicap</a:t>
            </a:r>
            <a:endParaRPr b="1" sz="3800">
              <a:solidFill>
                <a:srgbClr val="993365"/>
              </a:solidFill>
            </a:endParaRPr>
          </a:p>
          <a:p>
            <a:pPr indent="0" lvl="0" marL="0" rtl="0" algn="l">
              <a:spcBef>
                <a:spcPts val="0"/>
              </a:spcBef>
              <a:spcAft>
                <a:spcPts val="0"/>
              </a:spcAft>
              <a:buNone/>
            </a:pPr>
            <a:r>
              <a:t/>
            </a:r>
            <a:endParaRPr b="1" sz="4700">
              <a:solidFill>
                <a:srgbClr val="993365"/>
              </a:solidFill>
            </a:endParaRPr>
          </a:p>
          <a:p>
            <a:pPr indent="0" lvl="0" marL="0" rtl="0" algn="l">
              <a:spcBef>
                <a:spcPts val="0"/>
              </a:spcBef>
              <a:spcAft>
                <a:spcPts val="0"/>
              </a:spcAft>
              <a:buNone/>
            </a:pPr>
            <a:r>
              <a:t/>
            </a:r>
            <a:endParaRPr b="1" sz="4700">
              <a:solidFill>
                <a:srgbClr val="993365"/>
              </a:solidFill>
            </a:endParaRPr>
          </a:p>
          <a:p>
            <a:pPr indent="0" lvl="0" marL="0" rtl="0" algn="l">
              <a:spcBef>
                <a:spcPts val="0"/>
              </a:spcBef>
              <a:spcAft>
                <a:spcPts val="0"/>
              </a:spcAft>
              <a:buNone/>
            </a:pPr>
            <a:r>
              <a:t/>
            </a:r>
            <a:endParaRPr b="1" sz="4700">
              <a:solidFill>
                <a:srgbClr val="993365"/>
              </a:solidFill>
            </a:endParaRPr>
          </a:p>
          <a:p>
            <a:pPr indent="0" lvl="0" marL="0" rtl="0" algn="l">
              <a:spcBef>
                <a:spcPts val="0"/>
              </a:spcBef>
              <a:spcAft>
                <a:spcPts val="0"/>
              </a:spcAft>
              <a:buNone/>
            </a:pPr>
            <a:r>
              <a:t/>
            </a:r>
            <a:endParaRPr sz="3800"/>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234" name="Google Shape;234;p35"/>
          <p:cNvSpPr txBox="1"/>
          <p:nvPr/>
        </p:nvSpPr>
        <p:spPr>
          <a:xfrm>
            <a:off x="1234275" y="3232925"/>
            <a:ext cx="11335200" cy="7799700"/>
          </a:xfrm>
          <a:prstGeom prst="rect">
            <a:avLst/>
          </a:prstGeom>
          <a:noFill/>
          <a:ln>
            <a:noFill/>
          </a:ln>
        </p:spPr>
        <p:txBody>
          <a:bodyPr anchorCtr="0" anchor="t" bIns="91425" lIns="91425" spcFirstLastPara="1" rIns="91425" wrap="square" tIns="91425">
            <a:noAutofit/>
          </a:bodyPr>
          <a:lstStyle/>
          <a:p>
            <a:pPr indent="0" lvl="0" marL="35999" rtl="0" algn="l">
              <a:lnSpc>
                <a:spcPct val="97590"/>
              </a:lnSpc>
              <a:spcBef>
                <a:spcPts val="0"/>
              </a:spcBef>
              <a:spcAft>
                <a:spcPts val="0"/>
              </a:spcAft>
              <a:buNone/>
            </a:pPr>
            <a:r>
              <a:rPr b="1" lang="en-CA" sz="3800">
                <a:solidFill>
                  <a:srgbClr val="993365"/>
                </a:solidFill>
              </a:rPr>
              <a:t>Partenariat avec :</a:t>
            </a:r>
            <a:endParaRPr b="1" sz="3800">
              <a:solidFill>
                <a:srgbClr val="993365"/>
              </a:solidFill>
            </a:endParaRPr>
          </a:p>
          <a:p>
            <a:pPr indent="-441325" lvl="0" marL="630000" rtl="0" algn="l">
              <a:lnSpc>
                <a:spcPct val="97590"/>
              </a:lnSpc>
              <a:spcBef>
                <a:spcPts val="600"/>
              </a:spcBef>
              <a:spcAft>
                <a:spcPts val="0"/>
              </a:spcAft>
              <a:buClr>
                <a:schemeClr val="dk1"/>
              </a:buClr>
              <a:buSzPts val="3800"/>
              <a:buChar char="•"/>
            </a:pPr>
            <a:r>
              <a:rPr lang="en-CA" sz="3800">
                <a:solidFill>
                  <a:schemeClr val="dk1"/>
                </a:solidFill>
              </a:rPr>
              <a:t>Partenariat avec :</a:t>
            </a:r>
            <a:endParaRPr sz="3800">
              <a:solidFill>
                <a:schemeClr val="dk1"/>
              </a:solidFill>
            </a:endParaRPr>
          </a:p>
          <a:p>
            <a:pPr indent="-441325" lvl="0" marL="630000" rtl="0" algn="l">
              <a:lnSpc>
                <a:spcPct val="97590"/>
              </a:lnSpc>
              <a:spcBef>
                <a:spcPts val="600"/>
              </a:spcBef>
              <a:spcAft>
                <a:spcPts val="0"/>
              </a:spcAft>
              <a:buClr>
                <a:schemeClr val="dk1"/>
              </a:buClr>
              <a:buSzPts val="3800"/>
              <a:buChar char="•"/>
            </a:pPr>
            <a:r>
              <a:rPr lang="en-CA" sz="3800">
                <a:solidFill>
                  <a:schemeClr val="dk1"/>
                </a:solidFill>
              </a:rPr>
              <a:t>Des organisations de la base</a:t>
            </a:r>
            <a:endParaRPr sz="3800">
              <a:solidFill>
                <a:schemeClr val="dk1"/>
              </a:solidFill>
            </a:endParaRPr>
          </a:p>
          <a:p>
            <a:pPr indent="0" lvl="0" marL="0" rtl="0" algn="l">
              <a:lnSpc>
                <a:spcPct val="97590"/>
              </a:lnSpc>
              <a:spcBef>
                <a:spcPts val="600"/>
              </a:spcBef>
              <a:spcAft>
                <a:spcPts val="0"/>
              </a:spcAft>
              <a:buNone/>
            </a:pPr>
            <a:r>
              <a:t/>
            </a:r>
            <a:endParaRPr sz="3800">
              <a:solidFill>
                <a:schemeClr val="dk1"/>
              </a:solidFill>
            </a:endParaRPr>
          </a:p>
          <a:p>
            <a:pPr indent="0" lvl="0" marL="0" rtl="0" algn="l">
              <a:spcBef>
                <a:spcPts val="0"/>
              </a:spcBef>
              <a:spcAft>
                <a:spcPts val="0"/>
              </a:spcAft>
              <a:buNone/>
            </a:pPr>
            <a:r>
              <a:t/>
            </a:r>
            <a:endParaRPr b="1" sz="4700">
              <a:solidFill>
                <a:srgbClr val="993365"/>
              </a:solidFill>
            </a:endParaRPr>
          </a:p>
          <a:p>
            <a:pPr indent="0" lvl="0" marL="0" rtl="0" algn="l">
              <a:spcBef>
                <a:spcPts val="0"/>
              </a:spcBef>
              <a:spcAft>
                <a:spcPts val="0"/>
              </a:spcAft>
              <a:buNone/>
            </a:pPr>
            <a:r>
              <a:rPr b="1" lang="en-CA" sz="3700"/>
              <a:t>Pour établir de véritables partenariats égalitaires, les programmes doivent investir du temps et offrir des formations afin que les personnes en situation de handicap disposent des compétences et des connaissances nécessaires pour participer à la conception, à l’analyse et à l’interprétation des données. Cela permet d’intégrer leurs préoccupations et leurs points de vue dans l’ensemble du processus. </a:t>
            </a:r>
            <a:endParaRPr b="1" sz="3700"/>
          </a:p>
          <a:p>
            <a:pPr indent="0" lvl="0" marL="0" rtl="0" algn="l">
              <a:spcBef>
                <a:spcPts val="0"/>
              </a:spcBef>
              <a:spcAft>
                <a:spcPts val="0"/>
              </a:spcAft>
              <a:buNone/>
            </a:pPr>
            <a:r>
              <a:t/>
            </a:r>
            <a:endParaRPr b="1" sz="3700"/>
          </a:p>
        </p:txBody>
      </p:sp>
      <p:cxnSp>
        <p:nvCxnSpPr>
          <p:cNvPr id="235" name="Google Shape;235;p35"/>
          <p:cNvCxnSpPr/>
          <p:nvPr/>
        </p:nvCxnSpPr>
        <p:spPr>
          <a:xfrm>
            <a:off x="13111100" y="2658000"/>
            <a:ext cx="43200" cy="8775600"/>
          </a:xfrm>
          <a:prstGeom prst="straightConnector1">
            <a:avLst/>
          </a:prstGeom>
          <a:noFill/>
          <a:ln cap="flat" cmpd="sng" w="9525">
            <a:solidFill>
              <a:schemeClr val="dk2"/>
            </a:solidFill>
            <a:prstDash val="solid"/>
            <a:round/>
            <a:headEnd len="med" w="med" type="none"/>
            <a:tailEnd len="med" w="med" type="none"/>
          </a:ln>
        </p:spPr>
      </p:cxn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p36"/>
          <p:cNvSpPr txBox="1"/>
          <p:nvPr/>
        </p:nvSpPr>
        <p:spPr>
          <a:xfrm>
            <a:off x="0" y="810000"/>
            <a:ext cx="16210500" cy="1343400"/>
          </a:xfrm>
          <a:prstGeom prst="rect">
            <a:avLst/>
          </a:prstGeom>
          <a:solidFill>
            <a:srgbClr val="4F1337"/>
          </a:solidFill>
          <a:ln>
            <a:noFill/>
          </a:ln>
        </p:spPr>
        <p:txBody>
          <a:bodyPr anchorCtr="0" anchor="ctr" bIns="50800" lIns="158400" spcFirstLastPara="1" rIns="50800" wrap="square" tIns="50800">
            <a:noAutofit/>
          </a:bodyPr>
          <a:lstStyle/>
          <a:p>
            <a:pPr indent="0" lvl="0" marL="0" marR="0" rtl="0" algn="l">
              <a:lnSpc>
                <a:spcPct val="100000"/>
              </a:lnSpc>
              <a:spcBef>
                <a:spcPts val="0"/>
              </a:spcBef>
              <a:spcAft>
                <a:spcPts val="0"/>
              </a:spcAft>
              <a:buClr>
                <a:srgbClr val="000000"/>
              </a:buClr>
              <a:buSzPts val="7200"/>
              <a:buFont typeface="Arial"/>
              <a:buNone/>
            </a:pPr>
            <a:r>
              <a:rPr b="1" lang="en-CA" sz="7200">
                <a:solidFill>
                  <a:schemeClr val="lt1"/>
                </a:solidFill>
              </a:rPr>
              <a:t>Participation</a:t>
            </a:r>
            <a:endParaRPr b="1" sz="7200">
              <a:solidFill>
                <a:schemeClr val="lt1"/>
              </a:solidFill>
            </a:endParaRPr>
          </a:p>
        </p:txBody>
      </p:sp>
      <p:sp>
        <p:nvSpPr>
          <p:cNvPr id="241" name="Google Shape;241;p36"/>
          <p:cNvSpPr txBox="1"/>
          <p:nvPr/>
        </p:nvSpPr>
        <p:spPr>
          <a:xfrm>
            <a:off x="565175" y="2820275"/>
            <a:ext cx="23250300" cy="9014100"/>
          </a:xfrm>
          <a:prstGeom prst="rect">
            <a:avLst/>
          </a:prstGeom>
          <a:noFill/>
          <a:ln>
            <a:noFill/>
          </a:ln>
        </p:spPr>
        <p:txBody>
          <a:bodyPr anchorCtr="0" anchor="t" bIns="91425" lIns="91425" spcFirstLastPara="1" rIns="91425" wrap="square" tIns="91425">
            <a:noAutofit/>
          </a:bodyPr>
          <a:lstStyle/>
          <a:p>
            <a:pPr indent="-374650" lvl="0" marL="457200" rtl="0" algn="l">
              <a:spcBef>
                <a:spcPts val="0"/>
              </a:spcBef>
              <a:spcAft>
                <a:spcPts val="0"/>
              </a:spcAft>
              <a:buSzPts val="2300"/>
              <a:buChar char="●"/>
            </a:pPr>
            <a:r>
              <a:rPr lang="en-CA" sz="3200"/>
              <a:t>Chercher à entrer en contact et à communiquer directement avec un large éventail d’OPH et de personnes en situation de handicap ainsi que leurs familles, afin d’explorer avec elles comment elles pourraient contribuer aux actions envisagées.</a:t>
            </a:r>
            <a:endParaRPr sz="3200"/>
          </a:p>
          <a:p>
            <a:pPr indent="-374650" lvl="0" marL="457200" rtl="0" algn="l">
              <a:spcBef>
                <a:spcPts val="0"/>
              </a:spcBef>
              <a:spcAft>
                <a:spcPts val="0"/>
              </a:spcAft>
              <a:buSzPts val="2300"/>
              <a:buChar char="●"/>
            </a:pPr>
            <a:r>
              <a:rPr lang="en-CA" sz="3200"/>
              <a:t>Reconnaître que de nombreuses personnes en situation de handicap, en particulier les filles et les jeunes femmes, ont été confrontées à de faibles attentes à leur égard, et qu’elles peuvent avoir intériorisé ces perceptions.</a:t>
            </a:r>
            <a:endParaRPr sz="3200"/>
          </a:p>
          <a:p>
            <a:pPr indent="-374650" lvl="0" marL="457200" rtl="0" algn="l">
              <a:spcBef>
                <a:spcPts val="0"/>
              </a:spcBef>
              <a:spcAft>
                <a:spcPts val="0"/>
              </a:spcAft>
              <a:buSzPts val="2300"/>
              <a:buChar char="●"/>
            </a:pPr>
            <a:r>
              <a:rPr lang="en-CA" sz="3200"/>
              <a:t>-&gt; Agir sur le manque d’estime de soi et de confiance en soi en offrant des occasions concrètes, ainsi qu’un accompagnement adapté pour renforcer l’assurance et les compétences nécessaires à la participation.</a:t>
            </a:r>
            <a:endParaRPr sz="3200"/>
          </a:p>
          <a:p>
            <a:pPr indent="-374650" lvl="0" marL="457200" rtl="0" algn="l">
              <a:spcBef>
                <a:spcPts val="0"/>
              </a:spcBef>
              <a:spcAft>
                <a:spcPts val="0"/>
              </a:spcAft>
              <a:buSzPts val="2300"/>
              <a:buChar char="●"/>
            </a:pPr>
            <a:r>
              <a:rPr lang="en-CA" sz="3200"/>
              <a:t>Veiller à ne pas regrouper les personnes en situation de handicap dans une seule catégorie, soit celle du « groupe vulnérable », car les expériences vécues varient selon qu’il s’agisse de filles, de garçons, de femmes, d’hommes ou de personnes non binaires.</a:t>
            </a:r>
            <a:endParaRPr sz="3200"/>
          </a:p>
          <a:p>
            <a:pPr indent="-374650" lvl="0" marL="457200" rtl="0" algn="l">
              <a:spcBef>
                <a:spcPts val="0"/>
              </a:spcBef>
              <a:spcAft>
                <a:spcPts val="0"/>
              </a:spcAft>
              <a:buSzPts val="2300"/>
              <a:buChar char="●"/>
            </a:pPr>
            <a:r>
              <a:rPr lang="en-CA" sz="3200"/>
              <a:t>Éviter de créer des événements ou des réunions séparés pour les personnes en situation de handicap, sauf lorsqu’il s’agit, par exemple, de travailler sur le renforcement de l’estime de soi. Veiller à ce que tous les événements soient accessibles et véritablement inclusifs.</a:t>
            </a:r>
            <a:endParaRPr sz="3200"/>
          </a:p>
          <a:p>
            <a:pPr indent="0" lvl="0" marL="0" rtl="0" algn="l">
              <a:spcBef>
                <a:spcPts val="0"/>
              </a:spcBef>
              <a:spcAft>
                <a:spcPts val="0"/>
              </a:spcAft>
              <a:buNone/>
            </a:pPr>
            <a:r>
              <a:t/>
            </a:r>
            <a:endParaRPr sz="3200"/>
          </a:p>
          <a:p>
            <a:pPr indent="0" lvl="0" marL="0" rtl="0" algn="l">
              <a:spcBef>
                <a:spcPts val="0"/>
              </a:spcBef>
              <a:spcAft>
                <a:spcPts val="0"/>
              </a:spcAft>
              <a:buNone/>
            </a:pPr>
            <a:r>
              <a:rPr lang="en-CA" sz="3200"/>
              <a:t>Dans la mesure du possible, inclure un large éventail de personnes en situation de handicap dans les activités de sensibilisation. Elles peuvent contribuer à la formation des enquêteur·trices dans divers processus de collecte de données et/ou y participer directement en tant qu’enquêteur·trices ou animateur·trices. Leur participation devrait également être assurée dans les consultations communautaires, les évaluations rapides, l’éducation par les pairs et d’autres types d’activités. </a:t>
            </a:r>
            <a:endParaRPr sz="3200"/>
          </a:p>
          <a:p>
            <a:pPr indent="0" lvl="0" marL="0" rtl="0" algn="l">
              <a:spcBef>
                <a:spcPts val="0"/>
              </a:spcBef>
              <a:spcAft>
                <a:spcPts val="0"/>
              </a:spcAft>
              <a:buNone/>
            </a:pPr>
            <a:r>
              <a:t/>
            </a:r>
            <a:endParaRPr sz="3200"/>
          </a:p>
          <a:p>
            <a:pPr indent="0" lvl="0" marL="0" rtl="0" algn="l">
              <a:spcBef>
                <a:spcPts val="0"/>
              </a:spcBef>
              <a:spcAft>
                <a:spcPts val="0"/>
              </a:spcAft>
              <a:buNone/>
            </a:pPr>
            <a:r>
              <a:t/>
            </a:r>
            <a:endParaRPr sz="3200"/>
          </a:p>
          <a:p>
            <a:pPr indent="0" lvl="0" marL="0" rtl="0" algn="l">
              <a:spcBef>
                <a:spcPts val="0"/>
              </a:spcBef>
              <a:spcAft>
                <a:spcPts val="0"/>
              </a:spcAft>
              <a:buNone/>
            </a:pPr>
            <a:r>
              <a:t/>
            </a:r>
            <a:endParaRPr sz="3200"/>
          </a:p>
          <a:p>
            <a:pPr indent="0" lvl="0" marL="0" rtl="0" algn="l">
              <a:spcBef>
                <a:spcPts val="0"/>
              </a:spcBef>
              <a:spcAft>
                <a:spcPts val="0"/>
              </a:spcAft>
              <a:buNone/>
            </a:pPr>
            <a:r>
              <a:t/>
            </a:r>
            <a:endParaRPr sz="3200"/>
          </a:p>
          <a:p>
            <a:pPr indent="0" lvl="0" marL="0" rtl="0" algn="l">
              <a:spcBef>
                <a:spcPts val="0"/>
              </a:spcBef>
              <a:spcAft>
                <a:spcPts val="0"/>
              </a:spcAft>
              <a:buNone/>
            </a:pPr>
            <a:r>
              <a:t/>
            </a:r>
            <a:endParaRPr sz="1000"/>
          </a:p>
          <a:p>
            <a:pPr indent="0" lvl="0" marL="0" rtl="0" algn="l">
              <a:spcBef>
                <a:spcPts val="0"/>
              </a:spcBef>
              <a:spcAft>
                <a:spcPts val="0"/>
              </a:spcAft>
              <a:buNone/>
            </a:pPr>
            <a:r>
              <a:t/>
            </a:r>
            <a:endParaRPr sz="1000"/>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sp>
        <p:nvSpPr>
          <p:cNvPr id="246" name="Google Shape;246;p37"/>
          <p:cNvSpPr txBox="1"/>
          <p:nvPr/>
        </p:nvSpPr>
        <p:spPr>
          <a:xfrm>
            <a:off x="4292150" y="4692438"/>
            <a:ext cx="11722500" cy="4331100"/>
          </a:xfrm>
          <a:prstGeom prst="rect">
            <a:avLst/>
          </a:prstGeom>
          <a:noFill/>
          <a:ln>
            <a:noFill/>
          </a:ln>
        </p:spPr>
        <p:txBody>
          <a:bodyPr anchorCtr="0" anchor="t" bIns="45700" lIns="91425" spcFirstLastPara="1" rIns="91425" wrap="square" tIns="45700">
            <a:noAutofit/>
          </a:bodyPr>
          <a:lstStyle/>
          <a:p>
            <a:pPr indent="0" lvl="1" marL="0" marR="0" rtl="0" algn="l">
              <a:spcBef>
                <a:spcPts val="0"/>
              </a:spcBef>
              <a:spcAft>
                <a:spcPts val="0"/>
              </a:spcAft>
              <a:buNone/>
            </a:pPr>
            <a:r>
              <a:t/>
            </a:r>
            <a:endParaRPr b="0" i="0" sz="4851" u="none" cap="none" strike="noStrike">
              <a:solidFill>
                <a:srgbClr val="000000"/>
              </a:solidFill>
              <a:latin typeface="Calibri"/>
              <a:ea typeface="Calibri"/>
              <a:cs typeface="Calibri"/>
              <a:sym typeface="Calibri"/>
            </a:endParaRPr>
          </a:p>
          <a:p>
            <a:pPr indent="0" lvl="1" marL="0" rtl="0" algn="l">
              <a:spcBef>
                <a:spcPts val="0"/>
              </a:spcBef>
              <a:spcAft>
                <a:spcPts val="0"/>
              </a:spcAft>
              <a:buNone/>
            </a:pPr>
            <a:r>
              <a:rPr lang="en-CA" sz="7040"/>
              <a:t>Ai-je besoin de précisions sur un point en particulier?</a:t>
            </a:r>
            <a:endParaRPr sz="7040"/>
          </a:p>
          <a:p>
            <a:pPr indent="0" lvl="1" marL="207934" marR="0" rtl="0" algn="l">
              <a:spcBef>
                <a:spcPts val="0"/>
              </a:spcBef>
              <a:spcAft>
                <a:spcPts val="0"/>
              </a:spcAft>
              <a:buClr>
                <a:srgbClr val="000000"/>
              </a:buClr>
              <a:buSzPts val="4851"/>
              <a:buFont typeface="Arial"/>
              <a:buNone/>
            </a:pPr>
            <a:r>
              <a:t/>
            </a:r>
            <a:endParaRPr b="0" i="0" sz="4851" u="none" cap="none" strike="noStrike">
              <a:solidFill>
                <a:srgbClr val="000000"/>
              </a:solidFill>
              <a:latin typeface="Calibri"/>
              <a:ea typeface="Calibri"/>
              <a:cs typeface="Calibri"/>
              <a:sym typeface="Calibri"/>
            </a:endParaRPr>
          </a:p>
        </p:txBody>
      </p:sp>
      <p:pic>
        <p:nvPicPr>
          <p:cNvPr id="247" name="Google Shape;247;p37"/>
          <p:cNvPicPr preferRelativeResize="0"/>
          <p:nvPr/>
        </p:nvPicPr>
        <p:blipFill rotWithShape="1">
          <a:blip r:embed="rId3">
            <a:alphaModFix/>
          </a:blip>
          <a:srcRect b="0" l="0" r="0" t="0"/>
          <a:stretch/>
        </p:blipFill>
        <p:spPr>
          <a:xfrm>
            <a:off x="16014651" y="3025629"/>
            <a:ext cx="4454349" cy="7664726"/>
          </a:xfrm>
          <a:prstGeom prst="rect">
            <a:avLst/>
          </a:prstGeom>
          <a:noFill/>
          <a:ln>
            <a:noFill/>
          </a:ln>
        </p:spPr>
      </p:pic>
      <p:sp>
        <p:nvSpPr>
          <p:cNvPr id="248" name="Google Shape;248;p37"/>
          <p:cNvSpPr txBox="1"/>
          <p:nvPr/>
        </p:nvSpPr>
        <p:spPr>
          <a:xfrm>
            <a:off x="0" y="810000"/>
            <a:ext cx="16210500" cy="1343400"/>
          </a:xfrm>
          <a:prstGeom prst="rect">
            <a:avLst/>
          </a:prstGeom>
          <a:solidFill>
            <a:srgbClr val="3A4888"/>
          </a:solidFill>
          <a:ln>
            <a:noFill/>
          </a:ln>
        </p:spPr>
        <p:txBody>
          <a:bodyPr anchorCtr="0" anchor="ctr" bIns="50800" lIns="158400" spcFirstLastPara="1" rIns="50800" wrap="square" tIns="50800">
            <a:noAutofit/>
          </a:bodyPr>
          <a:lstStyle/>
          <a:p>
            <a:pPr indent="0" lvl="0" marL="0" marR="0" rtl="0" algn="l">
              <a:lnSpc>
                <a:spcPct val="100000"/>
              </a:lnSpc>
              <a:spcBef>
                <a:spcPts val="0"/>
              </a:spcBef>
              <a:spcAft>
                <a:spcPts val="0"/>
              </a:spcAft>
              <a:buClr>
                <a:srgbClr val="000000"/>
              </a:buClr>
              <a:buSzPts val="7200"/>
              <a:buFont typeface="Arial"/>
              <a:buNone/>
            </a:pPr>
            <a:r>
              <a:rPr b="1" lang="en-CA" sz="7200">
                <a:solidFill>
                  <a:schemeClr val="lt1"/>
                </a:solidFill>
              </a:rPr>
              <a:t>Temps de réflexion</a:t>
            </a:r>
            <a:endParaRPr b="1" sz="7200">
              <a:solidFill>
                <a:schemeClr val="lt1"/>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sp>
        <p:nvSpPr>
          <p:cNvPr id="253" name="Google Shape;253;p38"/>
          <p:cNvSpPr txBox="1"/>
          <p:nvPr/>
        </p:nvSpPr>
        <p:spPr>
          <a:xfrm>
            <a:off x="0" y="810000"/>
            <a:ext cx="16210500" cy="1343400"/>
          </a:xfrm>
          <a:prstGeom prst="rect">
            <a:avLst/>
          </a:prstGeom>
          <a:solidFill>
            <a:srgbClr val="4F1337"/>
          </a:solidFill>
          <a:ln>
            <a:noFill/>
          </a:ln>
        </p:spPr>
        <p:txBody>
          <a:bodyPr anchorCtr="0" anchor="ctr" bIns="50800" lIns="158400" spcFirstLastPara="1" rIns="50800" wrap="square" tIns="50800">
            <a:noAutofit/>
          </a:bodyPr>
          <a:lstStyle/>
          <a:p>
            <a:pPr indent="0" lvl="0" marL="0" marR="0" rtl="0" algn="l">
              <a:lnSpc>
                <a:spcPct val="100000"/>
              </a:lnSpc>
              <a:spcBef>
                <a:spcPts val="0"/>
              </a:spcBef>
              <a:spcAft>
                <a:spcPts val="0"/>
              </a:spcAft>
              <a:buClr>
                <a:srgbClr val="000000"/>
              </a:buClr>
              <a:buSzPts val="7200"/>
              <a:buFont typeface="Arial"/>
              <a:buNone/>
            </a:pPr>
            <a:r>
              <a:rPr b="1" lang="en-CA" sz="7200">
                <a:solidFill>
                  <a:schemeClr val="lt1"/>
                </a:solidFill>
              </a:rPr>
              <a:t>Récapitulation</a:t>
            </a:r>
            <a:endParaRPr b="1" sz="7200">
              <a:solidFill>
                <a:schemeClr val="lt1"/>
              </a:solidFill>
            </a:endParaRPr>
          </a:p>
        </p:txBody>
      </p:sp>
      <p:sp>
        <p:nvSpPr>
          <p:cNvPr id="254" name="Google Shape;254;p38"/>
          <p:cNvSpPr txBox="1"/>
          <p:nvPr/>
        </p:nvSpPr>
        <p:spPr>
          <a:xfrm>
            <a:off x="9015800" y="3253650"/>
            <a:ext cx="13347600" cy="8277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CA" sz="3400"/>
              <a:t>Un jour, alors qu’il se rend en ville, un jeune homme croise un vieil homme assis sur un trottoir, en train de mendier. Devant lui, un bol vide et un carton sur lequel on peut lire : « </a:t>
            </a:r>
            <a:r>
              <a:rPr b="1" lang="en-CA" sz="3400"/>
              <a:t>Je suis aveugle; aidez-moi! </a:t>
            </a:r>
            <a:r>
              <a:rPr lang="en-CA" sz="3400"/>
              <a:t>»</a:t>
            </a:r>
            <a:endParaRPr sz="3400"/>
          </a:p>
          <a:p>
            <a:pPr indent="0" lvl="0" marL="0" rtl="0" algn="l">
              <a:spcBef>
                <a:spcPts val="0"/>
              </a:spcBef>
              <a:spcAft>
                <a:spcPts val="0"/>
              </a:spcAft>
              <a:buNone/>
            </a:pPr>
            <a:r>
              <a:rPr lang="en-CA" sz="3400"/>
              <a:t> </a:t>
            </a:r>
            <a:endParaRPr sz="3400"/>
          </a:p>
          <a:p>
            <a:pPr indent="0" lvl="0" marL="0" rtl="0" algn="l">
              <a:spcBef>
                <a:spcPts val="0"/>
              </a:spcBef>
              <a:spcAft>
                <a:spcPts val="0"/>
              </a:spcAft>
              <a:buNone/>
            </a:pPr>
            <a:r>
              <a:rPr lang="en-CA" sz="3400"/>
              <a:t>Malgré la foule qui passe, personne ne semble le remarquer. Le jeune homme constate que le bol reste vide et que les passants le regardent à peine. Touché, il s’arrête. Il retourne délicatement le carton, sort quelques crayons de couleur de son sac, écrit un nouveau message, puis le replace devant le vieil homme. </a:t>
            </a:r>
            <a:endParaRPr sz="3400"/>
          </a:p>
          <a:p>
            <a:pPr indent="0" lvl="0" marL="0" rtl="0" algn="l">
              <a:spcBef>
                <a:spcPts val="0"/>
              </a:spcBef>
              <a:spcAft>
                <a:spcPts val="0"/>
              </a:spcAft>
              <a:buNone/>
            </a:pPr>
            <a:r>
              <a:rPr lang="en-CA" sz="3400"/>
              <a:t> </a:t>
            </a:r>
            <a:endParaRPr sz="3400"/>
          </a:p>
          <a:p>
            <a:pPr indent="0" lvl="0" marL="0" rtl="0" algn="l">
              <a:spcBef>
                <a:spcPts val="0"/>
              </a:spcBef>
              <a:spcAft>
                <a:spcPts val="0"/>
              </a:spcAft>
              <a:buNone/>
            </a:pPr>
            <a:r>
              <a:rPr lang="en-CA" sz="3400"/>
              <a:t>Peu de temps après, le bol est pratiquement rempli de monnaie. Voici ce que dit le nouveau message :</a:t>
            </a:r>
            <a:endParaRPr sz="3400"/>
          </a:p>
          <a:p>
            <a:pPr indent="0" lvl="0" marL="0" rtl="0" algn="l">
              <a:spcBef>
                <a:spcPts val="0"/>
              </a:spcBef>
              <a:spcAft>
                <a:spcPts val="0"/>
              </a:spcAft>
              <a:buNone/>
            </a:pPr>
            <a:r>
              <a:rPr lang="en-CA" sz="3400"/>
              <a:t> </a:t>
            </a:r>
            <a:endParaRPr sz="3400"/>
          </a:p>
          <a:p>
            <a:pPr indent="0" lvl="0" marL="0" rtl="0" algn="l">
              <a:spcBef>
                <a:spcPts val="0"/>
              </a:spcBef>
              <a:spcAft>
                <a:spcPts val="0"/>
              </a:spcAft>
              <a:buNone/>
            </a:pPr>
            <a:r>
              <a:rPr lang="en-CA" sz="3400"/>
              <a:t>« </a:t>
            </a:r>
            <a:r>
              <a:rPr b="1" lang="en-CA" sz="3400"/>
              <a:t>Bonjour! Quelle belle journée! Vous pouvez la voir… pas moi.</a:t>
            </a:r>
            <a:r>
              <a:rPr lang="en-CA" sz="3400"/>
              <a:t> » </a:t>
            </a:r>
            <a:endParaRPr sz="3400"/>
          </a:p>
          <a:p>
            <a:pPr indent="0" lvl="0" marL="0" rtl="0" algn="l">
              <a:spcBef>
                <a:spcPts val="0"/>
              </a:spcBef>
              <a:spcAft>
                <a:spcPts val="0"/>
              </a:spcAft>
              <a:buNone/>
            </a:pPr>
            <a:r>
              <a:t/>
            </a:r>
            <a:endParaRPr sz="3400"/>
          </a:p>
          <a:p>
            <a:pPr indent="0" lvl="0" marL="0" rtl="0" algn="l">
              <a:spcBef>
                <a:spcPts val="0"/>
              </a:spcBef>
              <a:spcAft>
                <a:spcPts val="0"/>
              </a:spcAft>
              <a:buNone/>
            </a:pPr>
            <a:r>
              <a:t/>
            </a:r>
            <a:endParaRPr sz="3400"/>
          </a:p>
          <a:p>
            <a:pPr indent="0" lvl="0" marL="0" rtl="0" algn="l">
              <a:spcBef>
                <a:spcPts val="0"/>
              </a:spcBef>
              <a:spcAft>
                <a:spcPts val="0"/>
              </a:spcAft>
              <a:buNone/>
            </a:pPr>
            <a:r>
              <a:t/>
            </a:r>
            <a:endParaRPr sz="34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p:txBody>
      </p:sp>
      <p:pic>
        <p:nvPicPr>
          <p:cNvPr id="255" name="Google Shape;255;p38" title="Plan Catalyst icons (8).png"/>
          <p:cNvPicPr preferRelativeResize="0"/>
          <p:nvPr/>
        </p:nvPicPr>
        <p:blipFill>
          <a:blip r:embed="rId3">
            <a:alphaModFix/>
          </a:blip>
          <a:stretch>
            <a:fillRect/>
          </a:stretch>
        </p:blipFill>
        <p:spPr>
          <a:xfrm>
            <a:off x="1799175" y="4342625"/>
            <a:ext cx="6248775" cy="5238325"/>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p39"/>
          <p:cNvSpPr txBox="1"/>
          <p:nvPr/>
        </p:nvSpPr>
        <p:spPr>
          <a:xfrm>
            <a:off x="0" y="810000"/>
            <a:ext cx="16210500" cy="1343400"/>
          </a:xfrm>
          <a:prstGeom prst="rect">
            <a:avLst/>
          </a:prstGeom>
          <a:solidFill>
            <a:srgbClr val="4F1337"/>
          </a:solidFill>
          <a:ln>
            <a:noFill/>
          </a:ln>
        </p:spPr>
        <p:txBody>
          <a:bodyPr anchorCtr="0" anchor="ctr" bIns="50800" lIns="158400" spcFirstLastPara="1" rIns="50800" wrap="square" tIns="50800">
            <a:noAutofit/>
          </a:bodyPr>
          <a:lstStyle/>
          <a:p>
            <a:pPr indent="0" lvl="0" marL="0" marR="0" rtl="0" algn="l">
              <a:lnSpc>
                <a:spcPct val="100000"/>
              </a:lnSpc>
              <a:spcBef>
                <a:spcPts val="0"/>
              </a:spcBef>
              <a:spcAft>
                <a:spcPts val="0"/>
              </a:spcAft>
              <a:buClr>
                <a:srgbClr val="000000"/>
              </a:buClr>
              <a:buSzPts val="7200"/>
              <a:buFont typeface="Arial"/>
              <a:buNone/>
            </a:pPr>
            <a:r>
              <a:rPr b="1" lang="en-CA" sz="7200">
                <a:solidFill>
                  <a:schemeClr val="lt1"/>
                </a:solidFill>
              </a:rPr>
              <a:t>Questions</a:t>
            </a:r>
            <a:endParaRPr b="1" sz="7200">
              <a:solidFill>
                <a:schemeClr val="lt1"/>
              </a:solidFill>
            </a:endParaRPr>
          </a:p>
        </p:txBody>
      </p:sp>
      <p:sp>
        <p:nvSpPr>
          <p:cNvPr id="261" name="Google Shape;261;p39"/>
          <p:cNvSpPr txBox="1"/>
          <p:nvPr/>
        </p:nvSpPr>
        <p:spPr>
          <a:xfrm>
            <a:off x="7412525" y="2993625"/>
            <a:ext cx="14279400" cy="8039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3400"/>
          </a:p>
          <a:p>
            <a:pPr indent="0" lvl="0" marL="0" rtl="0" algn="l">
              <a:spcBef>
                <a:spcPts val="0"/>
              </a:spcBef>
              <a:spcAft>
                <a:spcPts val="0"/>
              </a:spcAft>
              <a:buNone/>
            </a:pPr>
            <a:r>
              <a:rPr lang="en-CA" sz="3900"/>
              <a:t>Quel(s) </a:t>
            </a:r>
            <a:r>
              <a:rPr b="1" lang="en-CA" sz="3900">
                <a:solidFill>
                  <a:srgbClr val="993365"/>
                </a:solidFill>
              </a:rPr>
              <a:t>modèle(s) du handicap</a:t>
            </a:r>
            <a:r>
              <a:rPr lang="en-CA" sz="3900"/>
              <a:t> retrouve-t-on dans cette histoire? Veuillez </a:t>
            </a:r>
            <a:r>
              <a:rPr b="1" lang="en-CA" sz="3900"/>
              <a:t>expliquer votre réponse</a:t>
            </a:r>
            <a:r>
              <a:rPr lang="en-CA" sz="3900"/>
              <a:t>.</a:t>
            </a:r>
            <a:endParaRPr sz="3900"/>
          </a:p>
          <a:p>
            <a:pPr indent="0" lvl="0" marL="0" rtl="0" algn="l">
              <a:spcBef>
                <a:spcPts val="0"/>
              </a:spcBef>
              <a:spcAft>
                <a:spcPts val="0"/>
              </a:spcAft>
              <a:buNone/>
            </a:pPr>
            <a:r>
              <a:t/>
            </a:r>
            <a:endParaRPr sz="3900"/>
          </a:p>
          <a:p>
            <a:pPr indent="0" lvl="0" marL="0" rtl="0" algn="l">
              <a:spcBef>
                <a:spcPts val="0"/>
              </a:spcBef>
              <a:spcAft>
                <a:spcPts val="0"/>
              </a:spcAft>
              <a:buNone/>
            </a:pPr>
            <a:r>
              <a:t/>
            </a:r>
            <a:endParaRPr sz="3900"/>
          </a:p>
          <a:p>
            <a:pPr indent="0" lvl="0" marL="0" rtl="0" algn="l">
              <a:spcBef>
                <a:spcPts val="0"/>
              </a:spcBef>
              <a:spcAft>
                <a:spcPts val="0"/>
              </a:spcAft>
              <a:buNone/>
            </a:pPr>
            <a:r>
              <a:rPr lang="en-CA" sz="3900"/>
              <a:t>Quelles </a:t>
            </a:r>
            <a:r>
              <a:rPr b="1" lang="en-CA" sz="3900">
                <a:solidFill>
                  <a:srgbClr val="993365"/>
                </a:solidFill>
              </a:rPr>
              <a:t>dynamiques de pouvoir</a:t>
            </a:r>
            <a:r>
              <a:rPr lang="en-CA" sz="3900"/>
              <a:t> observe-t-on entre les deux hommes? Veuillez </a:t>
            </a:r>
            <a:r>
              <a:rPr b="1" lang="en-CA" sz="3900"/>
              <a:t>expliquer votre réponse</a:t>
            </a:r>
            <a:r>
              <a:rPr lang="en-CA" sz="3900"/>
              <a:t>.</a:t>
            </a:r>
            <a:endParaRPr sz="3900"/>
          </a:p>
          <a:p>
            <a:pPr indent="0" lvl="0" marL="0" rtl="0" algn="l">
              <a:spcBef>
                <a:spcPts val="0"/>
              </a:spcBef>
              <a:spcAft>
                <a:spcPts val="0"/>
              </a:spcAft>
              <a:buNone/>
            </a:pPr>
            <a:r>
              <a:t/>
            </a:r>
            <a:endParaRPr sz="3900"/>
          </a:p>
          <a:p>
            <a:pPr indent="0" lvl="0" marL="0" rtl="0" algn="l">
              <a:spcBef>
                <a:spcPts val="0"/>
              </a:spcBef>
              <a:spcAft>
                <a:spcPts val="0"/>
              </a:spcAft>
              <a:buNone/>
            </a:pPr>
            <a:r>
              <a:t/>
            </a:r>
            <a:endParaRPr sz="3900"/>
          </a:p>
          <a:p>
            <a:pPr indent="0" lvl="0" marL="0" rtl="0" algn="l">
              <a:spcBef>
                <a:spcPts val="0"/>
              </a:spcBef>
              <a:spcAft>
                <a:spcPts val="0"/>
              </a:spcAft>
              <a:buNone/>
            </a:pPr>
            <a:r>
              <a:rPr lang="en-CA" sz="3900"/>
              <a:t>Étant donné qu’il s’agit d’un exemple destiné à stimuler la pensée créative chez les adolescent·es, cette histoire est-elle appropriée pour un public général?</a:t>
            </a:r>
            <a:endParaRPr sz="3400"/>
          </a:p>
        </p:txBody>
      </p:sp>
      <p:pic>
        <p:nvPicPr>
          <p:cNvPr id="262" name="Google Shape;262;p39" title="Plan Catalyst icons (9).png"/>
          <p:cNvPicPr preferRelativeResize="0"/>
          <p:nvPr/>
        </p:nvPicPr>
        <p:blipFill>
          <a:blip r:embed="rId3">
            <a:alphaModFix/>
          </a:blip>
          <a:stretch>
            <a:fillRect/>
          </a:stretch>
        </p:blipFill>
        <p:spPr>
          <a:xfrm>
            <a:off x="1474150" y="4614238"/>
            <a:ext cx="5353126" cy="448752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 name="Shape 39"/>
        <p:cNvGrpSpPr/>
        <p:nvPr/>
      </p:nvGrpSpPr>
      <p:grpSpPr>
        <a:xfrm>
          <a:off x="0" y="0"/>
          <a:ext cx="0" cy="0"/>
          <a:chOff x="0" y="0"/>
          <a:chExt cx="0" cy="0"/>
        </a:xfrm>
      </p:grpSpPr>
      <p:sp>
        <p:nvSpPr>
          <p:cNvPr id="40" name="Google Shape;40;p9"/>
          <p:cNvSpPr txBox="1"/>
          <p:nvPr/>
        </p:nvSpPr>
        <p:spPr>
          <a:xfrm>
            <a:off x="1434475" y="3653675"/>
            <a:ext cx="21812100" cy="5364000"/>
          </a:xfrm>
          <a:prstGeom prst="rect">
            <a:avLst/>
          </a:prstGeom>
          <a:noFill/>
          <a:ln>
            <a:noFill/>
          </a:ln>
        </p:spPr>
        <p:txBody>
          <a:bodyPr anchorCtr="0" anchor="ctr" bIns="50800" lIns="50800" spcFirstLastPara="1" rIns="50800" wrap="square" tIns="50800">
            <a:noAutofit/>
          </a:bodyPr>
          <a:lstStyle/>
          <a:p>
            <a:pPr indent="0" lvl="0" marL="0" rtl="0" algn="l">
              <a:lnSpc>
                <a:spcPct val="90000"/>
              </a:lnSpc>
              <a:spcBef>
                <a:spcPts val="0"/>
              </a:spcBef>
              <a:spcAft>
                <a:spcPts val="0"/>
              </a:spcAft>
              <a:buNone/>
            </a:pPr>
            <a:r>
              <a:rPr lang="en-CA" sz="4000">
                <a:solidFill>
                  <a:schemeClr val="dk1"/>
                </a:solidFill>
              </a:rPr>
              <a:t>La CDPH établit des principes directeurs et des définitions clés, et comprend 50 articles qui précisent les obligations de mise en œuvre pour les États Parties qui l’ont ratifiée. </a:t>
            </a:r>
            <a:endParaRPr sz="4000">
              <a:solidFill>
                <a:schemeClr val="dk1"/>
              </a:solidFill>
            </a:endParaRPr>
          </a:p>
          <a:p>
            <a:pPr indent="0" lvl="0" marL="0" rtl="0" algn="l">
              <a:lnSpc>
                <a:spcPct val="90000"/>
              </a:lnSpc>
              <a:spcBef>
                <a:spcPts val="0"/>
              </a:spcBef>
              <a:spcAft>
                <a:spcPts val="0"/>
              </a:spcAft>
              <a:buNone/>
            </a:pPr>
            <a:r>
              <a:t/>
            </a:r>
            <a:endParaRPr sz="4000">
              <a:solidFill>
                <a:schemeClr val="dk1"/>
              </a:solidFill>
            </a:endParaRPr>
          </a:p>
          <a:p>
            <a:pPr indent="0" lvl="0" marL="0" rtl="0" algn="l">
              <a:lnSpc>
                <a:spcPct val="90000"/>
              </a:lnSpc>
              <a:spcBef>
                <a:spcPts val="0"/>
              </a:spcBef>
              <a:spcAft>
                <a:spcPts val="0"/>
              </a:spcAft>
              <a:buNone/>
            </a:pPr>
            <a:r>
              <a:rPr b="1" lang="en-CA" sz="4000">
                <a:solidFill>
                  <a:srgbClr val="993365"/>
                </a:solidFill>
              </a:rPr>
              <a:t>Article premier</a:t>
            </a:r>
            <a:endParaRPr b="1" sz="4000">
              <a:solidFill>
                <a:srgbClr val="993365"/>
              </a:solidFill>
            </a:endParaRPr>
          </a:p>
          <a:p>
            <a:pPr indent="0" lvl="0" marL="0" rtl="0" algn="l">
              <a:lnSpc>
                <a:spcPct val="90000"/>
              </a:lnSpc>
              <a:spcBef>
                <a:spcPts val="0"/>
              </a:spcBef>
              <a:spcAft>
                <a:spcPts val="0"/>
              </a:spcAft>
              <a:buNone/>
            </a:pPr>
            <a:r>
              <a:t/>
            </a:r>
            <a:endParaRPr sz="4000">
              <a:solidFill>
                <a:schemeClr val="dk1"/>
              </a:solidFill>
            </a:endParaRPr>
          </a:p>
          <a:p>
            <a:pPr indent="0" lvl="0" marL="0" rtl="0" algn="l">
              <a:lnSpc>
                <a:spcPct val="90000"/>
              </a:lnSpc>
              <a:spcBef>
                <a:spcPts val="0"/>
              </a:spcBef>
              <a:spcAft>
                <a:spcPts val="0"/>
              </a:spcAft>
              <a:buNone/>
            </a:pPr>
            <a:r>
              <a:rPr b="1" lang="en-CA" sz="4000">
                <a:solidFill>
                  <a:schemeClr val="dk1"/>
                </a:solidFill>
              </a:rPr>
              <a:t>« Par personnes handicapées on entend des personnes qui présentent des incapacités physiques, mentales, intellectuelles ou sensorielles durables dont l’interaction avec diverses barrières peut faire obstacle à leur pleine et effective participation à la société sur la base de l’égalité avec les autres. »</a:t>
            </a:r>
            <a:endParaRPr b="1" sz="4000">
              <a:solidFill>
                <a:schemeClr val="dk1"/>
              </a:solidFill>
            </a:endParaRPr>
          </a:p>
          <a:p>
            <a:pPr indent="0" lvl="0" marL="0" rtl="0" algn="l">
              <a:lnSpc>
                <a:spcPct val="90000"/>
              </a:lnSpc>
              <a:spcBef>
                <a:spcPts val="0"/>
              </a:spcBef>
              <a:spcAft>
                <a:spcPts val="0"/>
              </a:spcAft>
              <a:buNone/>
            </a:pPr>
            <a:r>
              <a:t/>
            </a:r>
            <a:endParaRPr sz="4000">
              <a:solidFill>
                <a:schemeClr val="dk1"/>
              </a:solidFill>
            </a:endParaRPr>
          </a:p>
        </p:txBody>
      </p:sp>
      <p:sp>
        <p:nvSpPr>
          <p:cNvPr id="41" name="Google Shape;41;p9"/>
          <p:cNvSpPr txBox="1"/>
          <p:nvPr/>
        </p:nvSpPr>
        <p:spPr>
          <a:xfrm>
            <a:off x="0" y="810000"/>
            <a:ext cx="22515900" cy="1343400"/>
          </a:xfrm>
          <a:prstGeom prst="rect">
            <a:avLst/>
          </a:prstGeom>
          <a:solidFill>
            <a:srgbClr val="4F1337"/>
          </a:solidFill>
          <a:ln>
            <a:noFill/>
          </a:ln>
        </p:spPr>
        <p:txBody>
          <a:bodyPr anchorCtr="0" anchor="ctr" bIns="50800" lIns="158400" spcFirstLastPara="1" rIns="50800" wrap="square" tIns="50800">
            <a:noAutofit/>
          </a:bodyPr>
          <a:lstStyle/>
          <a:p>
            <a:pPr indent="0" lvl="0" marL="0" marR="0" rtl="0" algn="l">
              <a:lnSpc>
                <a:spcPct val="100000"/>
              </a:lnSpc>
              <a:spcBef>
                <a:spcPts val="0"/>
              </a:spcBef>
              <a:spcAft>
                <a:spcPts val="0"/>
              </a:spcAft>
              <a:buClr>
                <a:srgbClr val="000000"/>
              </a:buClr>
              <a:buSzPts val="7200"/>
              <a:buFont typeface="Arial"/>
              <a:buNone/>
            </a:pPr>
            <a:r>
              <a:rPr b="1" lang="en-CA" sz="7200">
                <a:solidFill>
                  <a:schemeClr val="lt1"/>
                </a:solidFill>
              </a:rPr>
              <a:t>La CDPH et le développement international</a:t>
            </a:r>
            <a:endParaRPr b="1" sz="7200">
              <a:solidFill>
                <a:schemeClr val="lt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 name="Shape 45"/>
        <p:cNvGrpSpPr/>
        <p:nvPr/>
      </p:nvGrpSpPr>
      <p:grpSpPr>
        <a:xfrm>
          <a:off x="0" y="0"/>
          <a:ext cx="0" cy="0"/>
          <a:chOff x="0" y="0"/>
          <a:chExt cx="0" cy="0"/>
        </a:xfrm>
      </p:grpSpPr>
      <p:sp>
        <p:nvSpPr>
          <p:cNvPr id="46" name="Google Shape;46;p10"/>
          <p:cNvSpPr txBox="1"/>
          <p:nvPr/>
        </p:nvSpPr>
        <p:spPr>
          <a:xfrm>
            <a:off x="1161600" y="3437000"/>
            <a:ext cx="22060800" cy="6772200"/>
          </a:xfrm>
          <a:prstGeom prst="rect">
            <a:avLst/>
          </a:prstGeom>
          <a:noFill/>
          <a:ln>
            <a:noFill/>
          </a:ln>
        </p:spPr>
        <p:txBody>
          <a:bodyPr anchorCtr="0" anchor="ctr" bIns="50800" lIns="50800" spcFirstLastPara="1" rIns="50800" wrap="square" tIns="50800">
            <a:noAutofit/>
          </a:bodyPr>
          <a:lstStyle/>
          <a:p>
            <a:pPr indent="-387350" lvl="0" marL="457200" rtl="0" algn="l">
              <a:lnSpc>
                <a:spcPct val="90000"/>
              </a:lnSpc>
              <a:spcBef>
                <a:spcPts val="0"/>
              </a:spcBef>
              <a:spcAft>
                <a:spcPts val="0"/>
              </a:spcAft>
              <a:buClr>
                <a:schemeClr val="dk1"/>
              </a:buClr>
              <a:buSzPts val="2500"/>
              <a:buChar char="●"/>
            </a:pPr>
            <a:r>
              <a:rPr lang="en-CA" sz="4000">
                <a:solidFill>
                  <a:schemeClr val="dk1"/>
                </a:solidFill>
              </a:rPr>
              <a:t>L’un des aspects distinctifs de la CDPH est l’inclusion d’un article consacré à la </a:t>
            </a:r>
            <a:r>
              <a:rPr b="1" lang="en-CA" sz="4000">
                <a:solidFill>
                  <a:srgbClr val="993365"/>
                </a:solidFill>
              </a:rPr>
              <a:t>coopération internationale</a:t>
            </a:r>
            <a:r>
              <a:rPr lang="en-CA" sz="4000">
                <a:solidFill>
                  <a:schemeClr val="dk1"/>
                </a:solidFill>
              </a:rPr>
              <a:t>. Les États membres ont désormais l’obligation de veiller à ce que toute forme d’aide au développement :</a:t>
            </a:r>
            <a:endParaRPr sz="4000">
              <a:solidFill>
                <a:schemeClr val="dk1"/>
              </a:solidFill>
            </a:endParaRPr>
          </a:p>
          <a:p>
            <a:pPr indent="0" lvl="0" marL="457200" rtl="0" algn="l">
              <a:lnSpc>
                <a:spcPct val="90000"/>
              </a:lnSpc>
              <a:spcBef>
                <a:spcPts val="0"/>
              </a:spcBef>
              <a:spcAft>
                <a:spcPts val="0"/>
              </a:spcAft>
              <a:buNone/>
            </a:pPr>
            <a:r>
              <a:t/>
            </a:r>
            <a:endParaRPr sz="4000">
              <a:solidFill>
                <a:schemeClr val="dk1"/>
              </a:solidFill>
            </a:endParaRPr>
          </a:p>
          <a:p>
            <a:pPr indent="0" lvl="0" marL="914400" rtl="0" algn="l">
              <a:lnSpc>
                <a:spcPct val="90000"/>
              </a:lnSpc>
              <a:spcBef>
                <a:spcPts val="0"/>
              </a:spcBef>
              <a:spcAft>
                <a:spcPts val="0"/>
              </a:spcAft>
              <a:buNone/>
            </a:pPr>
            <a:r>
              <a:rPr b="1" lang="en-CA" sz="4000">
                <a:solidFill>
                  <a:schemeClr val="dk1"/>
                </a:solidFill>
              </a:rPr>
              <a:t>« ... prenne en compte les personnes handicapées et leur soit accessible. » (Article 32)</a:t>
            </a:r>
            <a:endParaRPr b="1" sz="4000">
              <a:solidFill>
                <a:schemeClr val="dk1"/>
              </a:solidFill>
            </a:endParaRPr>
          </a:p>
          <a:p>
            <a:pPr indent="0" lvl="0" marL="457200" rtl="0" algn="l">
              <a:lnSpc>
                <a:spcPct val="90000"/>
              </a:lnSpc>
              <a:spcBef>
                <a:spcPts val="0"/>
              </a:spcBef>
              <a:spcAft>
                <a:spcPts val="0"/>
              </a:spcAft>
              <a:buNone/>
            </a:pPr>
            <a:r>
              <a:t/>
            </a:r>
            <a:endParaRPr sz="4000">
              <a:solidFill>
                <a:schemeClr val="dk1"/>
              </a:solidFill>
            </a:endParaRPr>
          </a:p>
          <a:p>
            <a:pPr indent="-387350" lvl="0" marL="457200" rtl="0" algn="l">
              <a:lnSpc>
                <a:spcPct val="90000"/>
              </a:lnSpc>
              <a:spcBef>
                <a:spcPts val="0"/>
              </a:spcBef>
              <a:spcAft>
                <a:spcPts val="0"/>
              </a:spcAft>
              <a:buClr>
                <a:schemeClr val="dk1"/>
              </a:buClr>
              <a:buSzPts val="2500"/>
              <a:buChar char="●"/>
            </a:pPr>
            <a:r>
              <a:rPr lang="en-CA" sz="4000">
                <a:solidFill>
                  <a:schemeClr val="dk1"/>
                </a:solidFill>
              </a:rPr>
              <a:t>Pour la première fois, un engagement obligatoire vise à garantir l’égalité et l’inclusion, tant à l’échelle nationale que dans le cadre de l’aide au développement. </a:t>
            </a:r>
            <a:endParaRPr sz="4000">
              <a:solidFill>
                <a:schemeClr val="dk1"/>
              </a:solidFill>
            </a:endParaRPr>
          </a:p>
          <a:p>
            <a:pPr indent="0" lvl="0" marL="0" rtl="0" algn="l">
              <a:lnSpc>
                <a:spcPct val="90000"/>
              </a:lnSpc>
              <a:spcBef>
                <a:spcPts val="0"/>
              </a:spcBef>
              <a:spcAft>
                <a:spcPts val="0"/>
              </a:spcAft>
              <a:buNone/>
            </a:pPr>
            <a:r>
              <a:t/>
            </a:r>
            <a:endParaRPr sz="4000">
              <a:solidFill>
                <a:schemeClr val="dk1"/>
              </a:solidFill>
            </a:endParaRPr>
          </a:p>
        </p:txBody>
      </p:sp>
      <p:sp>
        <p:nvSpPr>
          <p:cNvPr id="47" name="Google Shape;47;p10"/>
          <p:cNvSpPr txBox="1"/>
          <p:nvPr/>
        </p:nvSpPr>
        <p:spPr>
          <a:xfrm>
            <a:off x="0" y="810000"/>
            <a:ext cx="22515900" cy="1343400"/>
          </a:xfrm>
          <a:prstGeom prst="rect">
            <a:avLst/>
          </a:prstGeom>
          <a:solidFill>
            <a:srgbClr val="4F1337"/>
          </a:solidFill>
          <a:ln>
            <a:noFill/>
          </a:ln>
        </p:spPr>
        <p:txBody>
          <a:bodyPr anchorCtr="0" anchor="ctr" bIns="50800" lIns="158400" spcFirstLastPara="1" rIns="50800" wrap="square" tIns="50800">
            <a:noAutofit/>
          </a:bodyPr>
          <a:lstStyle/>
          <a:p>
            <a:pPr indent="0" lvl="0" marL="0" marR="0" rtl="0" algn="l">
              <a:lnSpc>
                <a:spcPct val="100000"/>
              </a:lnSpc>
              <a:spcBef>
                <a:spcPts val="0"/>
              </a:spcBef>
              <a:spcAft>
                <a:spcPts val="0"/>
              </a:spcAft>
              <a:buClr>
                <a:srgbClr val="000000"/>
              </a:buClr>
              <a:buSzPts val="7200"/>
              <a:buFont typeface="Arial"/>
              <a:buNone/>
            </a:pPr>
            <a:r>
              <a:rPr b="1" lang="en-CA" sz="7200">
                <a:solidFill>
                  <a:schemeClr val="lt1"/>
                </a:solidFill>
              </a:rPr>
              <a:t>La CDPH et le développement international</a:t>
            </a:r>
            <a:endParaRPr b="1" sz="7200">
              <a:solidFill>
                <a:schemeClr val="lt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 name="Shape 51"/>
        <p:cNvGrpSpPr/>
        <p:nvPr/>
      </p:nvGrpSpPr>
      <p:grpSpPr>
        <a:xfrm>
          <a:off x="0" y="0"/>
          <a:ext cx="0" cy="0"/>
          <a:chOff x="0" y="0"/>
          <a:chExt cx="0" cy="0"/>
        </a:xfrm>
      </p:grpSpPr>
      <p:sp>
        <p:nvSpPr>
          <p:cNvPr id="52" name="Google Shape;52;p11"/>
          <p:cNvSpPr txBox="1"/>
          <p:nvPr/>
        </p:nvSpPr>
        <p:spPr>
          <a:xfrm>
            <a:off x="1161600" y="3892025"/>
            <a:ext cx="22060800" cy="5364000"/>
          </a:xfrm>
          <a:prstGeom prst="rect">
            <a:avLst/>
          </a:prstGeom>
          <a:noFill/>
          <a:ln>
            <a:noFill/>
          </a:ln>
        </p:spPr>
        <p:txBody>
          <a:bodyPr anchorCtr="0" anchor="ctr" bIns="50800" lIns="50800" spcFirstLastPara="1" rIns="50800" wrap="square" tIns="50800">
            <a:noAutofit/>
          </a:bodyPr>
          <a:lstStyle/>
          <a:p>
            <a:pPr indent="0" lvl="0" marL="0" rtl="0" algn="l">
              <a:lnSpc>
                <a:spcPct val="90000"/>
              </a:lnSpc>
              <a:spcBef>
                <a:spcPts val="0"/>
              </a:spcBef>
              <a:spcAft>
                <a:spcPts val="0"/>
              </a:spcAft>
              <a:buNone/>
            </a:pPr>
            <a:r>
              <a:rPr b="1" lang="en-CA" sz="4000">
                <a:solidFill>
                  <a:srgbClr val="993365"/>
                </a:solidFill>
              </a:rPr>
              <a:t>L’article 6</a:t>
            </a:r>
            <a:r>
              <a:rPr lang="en-CA" sz="4000">
                <a:solidFill>
                  <a:schemeClr val="dk1"/>
                </a:solidFill>
              </a:rPr>
              <a:t> - </a:t>
            </a:r>
            <a:r>
              <a:rPr b="1" lang="en-CA" sz="4000">
                <a:solidFill>
                  <a:schemeClr val="dk1"/>
                </a:solidFill>
              </a:rPr>
              <a:t>(Femmes handicapées) </a:t>
            </a:r>
            <a:r>
              <a:rPr lang="en-CA" sz="4000">
                <a:solidFill>
                  <a:schemeClr val="dk1"/>
                </a:solidFill>
              </a:rPr>
              <a:t>indique notamment ceci :</a:t>
            </a:r>
            <a:endParaRPr sz="4000">
              <a:solidFill>
                <a:schemeClr val="dk1"/>
              </a:solidFill>
            </a:endParaRPr>
          </a:p>
          <a:p>
            <a:pPr indent="0" lvl="0" marL="0" rtl="0" algn="l">
              <a:lnSpc>
                <a:spcPct val="90000"/>
              </a:lnSpc>
              <a:spcBef>
                <a:spcPts val="0"/>
              </a:spcBef>
              <a:spcAft>
                <a:spcPts val="0"/>
              </a:spcAft>
              <a:buNone/>
            </a:pPr>
            <a:r>
              <a:t/>
            </a:r>
            <a:endParaRPr sz="4000">
              <a:solidFill>
                <a:schemeClr val="dk1"/>
              </a:solidFill>
            </a:endParaRPr>
          </a:p>
          <a:p>
            <a:pPr indent="0" lvl="0" marL="457200" rtl="0" algn="l">
              <a:lnSpc>
                <a:spcPct val="90000"/>
              </a:lnSpc>
              <a:spcBef>
                <a:spcPts val="0"/>
              </a:spcBef>
              <a:spcAft>
                <a:spcPts val="0"/>
              </a:spcAft>
              <a:buNone/>
            </a:pPr>
            <a:r>
              <a:rPr lang="en-CA" sz="4000">
                <a:solidFill>
                  <a:schemeClr val="dk1"/>
                </a:solidFill>
              </a:rPr>
              <a:t>« Les États Parties reconnaissent que les femmes et les filles handicapées sont exposées à de multiples discriminations, et ils prennent les mesures voulues pour leur permettre de jouir pleinement et dans des conditions d’égalité de tous les droits de l’homme et de toutes les libertés fondamentales. »</a:t>
            </a:r>
            <a:endParaRPr sz="4000">
              <a:solidFill>
                <a:schemeClr val="dk1"/>
              </a:solidFill>
            </a:endParaRPr>
          </a:p>
          <a:p>
            <a:pPr indent="0" lvl="0" marL="0" rtl="0" algn="l">
              <a:lnSpc>
                <a:spcPct val="90000"/>
              </a:lnSpc>
              <a:spcBef>
                <a:spcPts val="0"/>
              </a:spcBef>
              <a:spcAft>
                <a:spcPts val="0"/>
              </a:spcAft>
              <a:buNone/>
            </a:pPr>
            <a:r>
              <a:t/>
            </a:r>
            <a:endParaRPr sz="4000">
              <a:solidFill>
                <a:schemeClr val="dk1"/>
              </a:solidFill>
            </a:endParaRPr>
          </a:p>
        </p:txBody>
      </p:sp>
      <p:sp>
        <p:nvSpPr>
          <p:cNvPr id="53" name="Google Shape;53;p11"/>
          <p:cNvSpPr txBox="1"/>
          <p:nvPr/>
        </p:nvSpPr>
        <p:spPr>
          <a:xfrm>
            <a:off x="0" y="810000"/>
            <a:ext cx="22515900" cy="1343400"/>
          </a:xfrm>
          <a:prstGeom prst="rect">
            <a:avLst/>
          </a:prstGeom>
          <a:solidFill>
            <a:srgbClr val="4F1337"/>
          </a:solidFill>
          <a:ln>
            <a:noFill/>
          </a:ln>
        </p:spPr>
        <p:txBody>
          <a:bodyPr anchorCtr="0" anchor="ctr" bIns="50800" lIns="158400" spcFirstLastPara="1" rIns="50800" wrap="square" tIns="50800">
            <a:noAutofit/>
          </a:bodyPr>
          <a:lstStyle/>
          <a:p>
            <a:pPr indent="0" lvl="0" marL="0" marR="0" rtl="0" algn="l">
              <a:lnSpc>
                <a:spcPct val="100000"/>
              </a:lnSpc>
              <a:spcBef>
                <a:spcPts val="0"/>
              </a:spcBef>
              <a:spcAft>
                <a:spcPts val="0"/>
              </a:spcAft>
              <a:buClr>
                <a:srgbClr val="000000"/>
              </a:buClr>
              <a:buSzPts val="7200"/>
              <a:buFont typeface="Arial"/>
              <a:buNone/>
            </a:pPr>
            <a:r>
              <a:rPr b="1" lang="en-CA" sz="7200">
                <a:solidFill>
                  <a:schemeClr val="lt1"/>
                </a:solidFill>
              </a:rPr>
              <a:t>The CRPD – women with disabilities</a:t>
            </a:r>
            <a:endParaRPr b="1" sz="7200">
              <a:solidFill>
                <a:schemeClr val="lt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 name="Shape 57"/>
        <p:cNvGrpSpPr/>
        <p:nvPr/>
      </p:nvGrpSpPr>
      <p:grpSpPr>
        <a:xfrm>
          <a:off x="0" y="0"/>
          <a:ext cx="0" cy="0"/>
          <a:chOff x="0" y="0"/>
          <a:chExt cx="0" cy="0"/>
        </a:xfrm>
      </p:grpSpPr>
      <p:sp>
        <p:nvSpPr>
          <p:cNvPr id="58" name="Google Shape;58;p12"/>
          <p:cNvSpPr txBox="1"/>
          <p:nvPr/>
        </p:nvSpPr>
        <p:spPr>
          <a:xfrm>
            <a:off x="1161600" y="3437000"/>
            <a:ext cx="22060800" cy="5364000"/>
          </a:xfrm>
          <a:prstGeom prst="rect">
            <a:avLst/>
          </a:prstGeom>
          <a:noFill/>
          <a:ln>
            <a:noFill/>
          </a:ln>
        </p:spPr>
        <p:txBody>
          <a:bodyPr anchorCtr="0" anchor="ctr" bIns="50800" lIns="50800" spcFirstLastPara="1" rIns="50800" wrap="square" tIns="50800">
            <a:noAutofit/>
          </a:bodyPr>
          <a:lstStyle/>
          <a:p>
            <a:pPr indent="0" lvl="0" marL="0" rtl="0" algn="l">
              <a:lnSpc>
                <a:spcPct val="90000"/>
              </a:lnSpc>
              <a:spcBef>
                <a:spcPts val="0"/>
              </a:spcBef>
              <a:spcAft>
                <a:spcPts val="0"/>
              </a:spcAft>
              <a:buNone/>
            </a:pPr>
            <a:r>
              <a:rPr b="1" lang="en-CA" sz="4000">
                <a:solidFill>
                  <a:srgbClr val="993365"/>
                </a:solidFill>
              </a:rPr>
              <a:t>L’article 23</a:t>
            </a:r>
            <a:r>
              <a:rPr lang="en-CA" sz="4000">
                <a:solidFill>
                  <a:schemeClr val="dk1"/>
                </a:solidFill>
              </a:rPr>
              <a:t> - </a:t>
            </a:r>
            <a:r>
              <a:rPr b="1" lang="en-CA" sz="4000">
                <a:solidFill>
                  <a:schemeClr val="dk1"/>
                </a:solidFill>
              </a:rPr>
              <a:t>(Respect du domicile et de la famille) </a:t>
            </a:r>
            <a:r>
              <a:rPr lang="en-CA" sz="4000">
                <a:solidFill>
                  <a:schemeClr val="dk1"/>
                </a:solidFill>
              </a:rPr>
              <a:t>indique notamment ceci :</a:t>
            </a:r>
            <a:endParaRPr sz="4000">
              <a:solidFill>
                <a:schemeClr val="dk1"/>
              </a:solidFill>
            </a:endParaRPr>
          </a:p>
          <a:p>
            <a:pPr indent="0" lvl="0" marL="0" rtl="0" algn="l">
              <a:lnSpc>
                <a:spcPct val="90000"/>
              </a:lnSpc>
              <a:spcBef>
                <a:spcPts val="0"/>
              </a:spcBef>
              <a:spcAft>
                <a:spcPts val="0"/>
              </a:spcAft>
              <a:buNone/>
            </a:pPr>
            <a:r>
              <a:t/>
            </a:r>
            <a:endParaRPr sz="4000">
              <a:solidFill>
                <a:schemeClr val="dk1"/>
              </a:solidFill>
            </a:endParaRPr>
          </a:p>
          <a:p>
            <a:pPr indent="0" lvl="0" marL="457200" rtl="0" algn="l">
              <a:lnSpc>
                <a:spcPct val="90000"/>
              </a:lnSpc>
              <a:spcBef>
                <a:spcPts val="0"/>
              </a:spcBef>
              <a:spcAft>
                <a:spcPts val="0"/>
              </a:spcAft>
              <a:buNone/>
            </a:pPr>
            <a:r>
              <a:rPr lang="en-CA" sz="4000">
                <a:solidFill>
                  <a:schemeClr val="dk1"/>
                </a:solidFill>
              </a:rPr>
              <a:t>« Soit reconnu aux personnes handicapées le droit... d’avoir accès, de façon appropriée pour leur âge, à l’information et à l’éducation en matière de procréation et de planification familiale; et à ce que les moyens nécessaires à l’exercice de ces droits leur soient fournis. »</a:t>
            </a:r>
            <a:endParaRPr sz="4000">
              <a:solidFill>
                <a:schemeClr val="dk1"/>
              </a:solidFill>
            </a:endParaRPr>
          </a:p>
        </p:txBody>
      </p:sp>
      <p:sp>
        <p:nvSpPr>
          <p:cNvPr id="59" name="Google Shape;59;p12"/>
          <p:cNvSpPr txBox="1"/>
          <p:nvPr/>
        </p:nvSpPr>
        <p:spPr>
          <a:xfrm>
            <a:off x="0" y="810000"/>
            <a:ext cx="23772000" cy="2205300"/>
          </a:xfrm>
          <a:prstGeom prst="rect">
            <a:avLst/>
          </a:prstGeom>
          <a:solidFill>
            <a:srgbClr val="4F1337"/>
          </a:solidFill>
          <a:ln>
            <a:noFill/>
          </a:ln>
        </p:spPr>
        <p:txBody>
          <a:bodyPr anchorCtr="0" anchor="ctr" bIns="50800" lIns="158400" spcFirstLastPara="1" rIns="50800" wrap="square" tIns="50800">
            <a:noAutofit/>
          </a:bodyPr>
          <a:lstStyle/>
          <a:p>
            <a:pPr indent="0" lvl="0" marL="0" marR="0" rtl="0" algn="l">
              <a:lnSpc>
                <a:spcPct val="100000"/>
              </a:lnSpc>
              <a:spcBef>
                <a:spcPts val="0"/>
              </a:spcBef>
              <a:spcAft>
                <a:spcPts val="0"/>
              </a:spcAft>
              <a:buClr>
                <a:srgbClr val="000000"/>
              </a:buClr>
              <a:buSzPts val="7200"/>
              <a:buFont typeface="Arial"/>
              <a:buNone/>
            </a:pPr>
            <a:r>
              <a:rPr b="1" lang="en-CA" sz="7200">
                <a:solidFill>
                  <a:schemeClr val="lt1"/>
                </a:solidFill>
              </a:rPr>
              <a:t>La CDPH et la santé et les droits sexuels et reproductifs</a:t>
            </a:r>
            <a:endParaRPr b="1" sz="7200">
              <a:solidFill>
                <a:schemeClr val="lt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 name="Shape 63"/>
        <p:cNvGrpSpPr/>
        <p:nvPr/>
      </p:nvGrpSpPr>
      <p:grpSpPr>
        <a:xfrm>
          <a:off x="0" y="0"/>
          <a:ext cx="0" cy="0"/>
          <a:chOff x="0" y="0"/>
          <a:chExt cx="0" cy="0"/>
        </a:xfrm>
      </p:grpSpPr>
      <p:sp>
        <p:nvSpPr>
          <p:cNvPr id="64" name="Google Shape;64;p13"/>
          <p:cNvSpPr txBox="1"/>
          <p:nvPr/>
        </p:nvSpPr>
        <p:spPr>
          <a:xfrm>
            <a:off x="1161600" y="4087050"/>
            <a:ext cx="22060800" cy="6382200"/>
          </a:xfrm>
          <a:prstGeom prst="rect">
            <a:avLst/>
          </a:prstGeom>
          <a:noFill/>
          <a:ln>
            <a:noFill/>
          </a:ln>
        </p:spPr>
        <p:txBody>
          <a:bodyPr anchorCtr="0" anchor="ctr" bIns="50800" lIns="50800" spcFirstLastPara="1" rIns="50800" wrap="square" tIns="50800">
            <a:noAutofit/>
          </a:bodyPr>
          <a:lstStyle/>
          <a:p>
            <a:pPr indent="0" lvl="0" marL="0" rtl="0" algn="l">
              <a:lnSpc>
                <a:spcPct val="90000"/>
              </a:lnSpc>
              <a:spcBef>
                <a:spcPts val="0"/>
              </a:spcBef>
              <a:spcAft>
                <a:spcPts val="0"/>
              </a:spcAft>
              <a:buNone/>
            </a:pPr>
            <a:r>
              <a:rPr b="1" lang="en-CA" sz="4000">
                <a:solidFill>
                  <a:srgbClr val="993365"/>
                </a:solidFill>
              </a:rPr>
              <a:t>L’article 25</a:t>
            </a:r>
            <a:r>
              <a:rPr lang="en-CA" sz="4000">
                <a:solidFill>
                  <a:schemeClr val="dk1"/>
                </a:solidFill>
              </a:rPr>
              <a:t> – </a:t>
            </a:r>
            <a:r>
              <a:rPr b="1" lang="en-CA" sz="4000">
                <a:solidFill>
                  <a:schemeClr val="dk1"/>
                </a:solidFill>
              </a:rPr>
              <a:t>santé </a:t>
            </a:r>
            <a:r>
              <a:rPr lang="en-CA" sz="4000">
                <a:solidFill>
                  <a:schemeClr val="dk1"/>
                </a:solidFill>
              </a:rPr>
              <a:t>: indique notamment ceci :</a:t>
            </a:r>
            <a:endParaRPr sz="4000">
              <a:solidFill>
                <a:schemeClr val="dk1"/>
              </a:solidFill>
            </a:endParaRPr>
          </a:p>
          <a:p>
            <a:pPr indent="0" lvl="0" marL="0" rtl="0" algn="l">
              <a:lnSpc>
                <a:spcPct val="90000"/>
              </a:lnSpc>
              <a:spcBef>
                <a:spcPts val="0"/>
              </a:spcBef>
              <a:spcAft>
                <a:spcPts val="0"/>
              </a:spcAft>
              <a:buNone/>
            </a:pPr>
            <a:r>
              <a:t/>
            </a:r>
            <a:endParaRPr sz="4000">
              <a:solidFill>
                <a:schemeClr val="dk1"/>
              </a:solidFill>
            </a:endParaRPr>
          </a:p>
          <a:p>
            <a:pPr indent="0" lvl="0" marL="457200" rtl="0" algn="l">
              <a:lnSpc>
                <a:spcPct val="90000"/>
              </a:lnSpc>
              <a:spcBef>
                <a:spcPts val="0"/>
              </a:spcBef>
              <a:spcAft>
                <a:spcPts val="0"/>
              </a:spcAft>
              <a:buNone/>
            </a:pPr>
            <a:r>
              <a:rPr lang="en-CA" sz="4000">
                <a:solidFill>
                  <a:schemeClr val="dk1"/>
                </a:solidFill>
              </a:rPr>
              <a:t>« ... les personnes handicapées ont le droit de jouir du meilleur état de santé possible sans discrimination fondée sur le handicap. Les États Parties prennent toutes les mesures appropriées pour leur assurer l’accès à des services de santé qui prennent en compte les sexospécificités, y compris des services de réadaptation. »</a:t>
            </a:r>
            <a:endParaRPr sz="4000">
              <a:solidFill>
                <a:schemeClr val="dk1"/>
              </a:solidFill>
            </a:endParaRPr>
          </a:p>
          <a:p>
            <a:pPr indent="0" lvl="0" marL="457200" rtl="0" algn="l">
              <a:lnSpc>
                <a:spcPct val="90000"/>
              </a:lnSpc>
              <a:spcBef>
                <a:spcPts val="0"/>
              </a:spcBef>
              <a:spcAft>
                <a:spcPts val="0"/>
              </a:spcAft>
              <a:buNone/>
            </a:pPr>
            <a:r>
              <a:t/>
            </a:r>
            <a:endParaRPr sz="4000">
              <a:solidFill>
                <a:schemeClr val="dk1"/>
              </a:solidFill>
            </a:endParaRPr>
          </a:p>
          <a:p>
            <a:pPr indent="0" lvl="0" marL="457200" rtl="0" algn="l">
              <a:lnSpc>
                <a:spcPct val="90000"/>
              </a:lnSpc>
              <a:spcBef>
                <a:spcPts val="0"/>
              </a:spcBef>
              <a:spcAft>
                <a:spcPts val="0"/>
              </a:spcAft>
              <a:buNone/>
            </a:pPr>
            <a:r>
              <a:rPr lang="en-CA" sz="4000">
                <a:solidFill>
                  <a:schemeClr val="dk1"/>
                </a:solidFill>
              </a:rPr>
              <a:t>« Les États Parties doivent fournir... des services de santé... couvrant la même gamme et de la même qualité que ceux offerts aux autres personnes, y compris des services de santé sexuelle et génésique et des programmes de santé publique communautaires. »</a:t>
            </a:r>
            <a:endParaRPr sz="4000">
              <a:solidFill>
                <a:schemeClr val="dk1"/>
              </a:solidFill>
            </a:endParaRPr>
          </a:p>
        </p:txBody>
      </p:sp>
      <p:sp>
        <p:nvSpPr>
          <p:cNvPr id="65" name="Google Shape;65;p13"/>
          <p:cNvSpPr txBox="1"/>
          <p:nvPr/>
        </p:nvSpPr>
        <p:spPr>
          <a:xfrm>
            <a:off x="0" y="810000"/>
            <a:ext cx="22515900" cy="2378700"/>
          </a:xfrm>
          <a:prstGeom prst="rect">
            <a:avLst/>
          </a:prstGeom>
          <a:solidFill>
            <a:srgbClr val="4F1337"/>
          </a:solidFill>
          <a:ln>
            <a:noFill/>
          </a:ln>
        </p:spPr>
        <p:txBody>
          <a:bodyPr anchorCtr="0" anchor="ctr" bIns="50800" lIns="158400" spcFirstLastPara="1" rIns="50800" wrap="square" tIns="50800">
            <a:noAutofit/>
          </a:bodyPr>
          <a:lstStyle/>
          <a:p>
            <a:pPr indent="0" lvl="0" marL="0" marR="0" rtl="0" algn="l">
              <a:lnSpc>
                <a:spcPct val="100000"/>
              </a:lnSpc>
              <a:spcBef>
                <a:spcPts val="0"/>
              </a:spcBef>
              <a:spcAft>
                <a:spcPts val="0"/>
              </a:spcAft>
              <a:buClr>
                <a:srgbClr val="000000"/>
              </a:buClr>
              <a:buSzPts val="7200"/>
              <a:buFont typeface="Arial"/>
              <a:buNone/>
            </a:pPr>
            <a:r>
              <a:rPr b="1" lang="en-CA" sz="7200">
                <a:solidFill>
                  <a:schemeClr val="lt1"/>
                </a:solidFill>
              </a:rPr>
              <a:t>La CDPH et la santé et les droits sexuels et reproductifs</a:t>
            </a:r>
            <a:endParaRPr b="1" sz="7200">
              <a:solidFill>
                <a:schemeClr val="lt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sp>
        <p:nvSpPr>
          <p:cNvPr id="70" name="Google Shape;70;p14"/>
          <p:cNvSpPr txBox="1"/>
          <p:nvPr/>
        </p:nvSpPr>
        <p:spPr>
          <a:xfrm>
            <a:off x="1865300" y="4347075"/>
            <a:ext cx="20259900" cy="5364000"/>
          </a:xfrm>
          <a:prstGeom prst="rect">
            <a:avLst/>
          </a:prstGeom>
          <a:noFill/>
          <a:ln>
            <a:noFill/>
          </a:ln>
        </p:spPr>
        <p:txBody>
          <a:bodyPr anchorCtr="0" anchor="ctr" bIns="50800" lIns="50800" spcFirstLastPara="1" rIns="50800" wrap="square" tIns="50800">
            <a:noAutofit/>
          </a:bodyPr>
          <a:lstStyle/>
          <a:p>
            <a:pPr indent="-387350" lvl="0" marL="457200" rtl="0" algn="l">
              <a:lnSpc>
                <a:spcPct val="90000"/>
              </a:lnSpc>
              <a:spcBef>
                <a:spcPts val="0"/>
              </a:spcBef>
              <a:spcAft>
                <a:spcPts val="0"/>
              </a:spcAft>
              <a:buSzPts val="2500"/>
              <a:buChar char="●"/>
            </a:pPr>
            <a:r>
              <a:rPr lang="en-CA" sz="4000">
                <a:solidFill>
                  <a:schemeClr val="dk1"/>
                </a:solidFill>
              </a:rPr>
              <a:t>On observe une progression constante du nombre de gouvernements adoptant ou modifiant des lois en faveur des droits des personnes en situation de handicap.</a:t>
            </a:r>
            <a:endParaRPr sz="4000">
              <a:solidFill>
                <a:schemeClr val="dk1"/>
              </a:solidFill>
            </a:endParaRPr>
          </a:p>
          <a:p>
            <a:pPr indent="-387350" lvl="0" marL="457200" rtl="0" algn="l">
              <a:lnSpc>
                <a:spcPct val="90000"/>
              </a:lnSpc>
              <a:spcBef>
                <a:spcPts val="4000"/>
              </a:spcBef>
              <a:spcAft>
                <a:spcPts val="0"/>
              </a:spcAft>
              <a:buSzPts val="2500"/>
              <a:buChar char="●"/>
            </a:pPr>
            <a:r>
              <a:rPr lang="en-CA" sz="4000">
                <a:solidFill>
                  <a:schemeClr val="dk1"/>
                </a:solidFill>
              </a:rPr>
              <a:t>À ce jour (avril 2025), </a:t>
            </a:r>
            <a:r>
              <a:rPr b="1" lang="en-CA" sz="4000">
                <a:solidFill>
                  <a:srgbClr val="993365"/>
                </a:solidFill>
              </a:rPr>
              <a:t>192 pays</a:t>
            </a:r>
            <a:r>
              <a:rPr lang="en-CA" sz="4000">
                <a:solidFill>
                  <a:schemeClr val="dk1"/>
                </a:solidFill>
              </a:rPr>
              <a:t> ont ratifié la CDPH.</a:t>
            </a:r>
            <a:endParaRPr sz="4000">
              <a:solidFill>
                <a:schemeClr val="dk1"/>
              </a:solidFill>
            </a:endParaRPr>
          </a:p>
          <a:p>
            <a:pPr indent="-387350" lvl="0" marL="457200" rtl="0" algn="l">
              <a:lnSpc>
                <a:spcPct val="90000"/>
              </a:lnSpc>
              <a:spcBef>
                <a:spcPts val="4000"/>
              </a:spcBef>
              <a:spcAft>
                <a:spcPts val="4000"/>
              </a:spcAft>
              <a:buSzPts val="2500"/>
              <a:buChar char="●"/>
            </a:pPr>
            <a:r>
              <a:rPr lang="en-CA" sz="4000">
                <a:solidFill>
                  <a:schemeClr val="dk1"/>
                </a:solidFill>
              </a:rPr>
              <a:t>Pour plus d’information, consultez le site des Nations Unies consacré à la CDPH : </a:t>
            </a:r>
            <a:r>
              <a:rPr lang="en-CA" sz="4000" u="sng">
                <a:solidFill>
                  <a:schemeClr val="hlink"/>
                </a:solidFill>
                <a:hlinkClick r:id="rId3"/>
              </a:rPr>
              <a:t>https://social.desa.un.org/issues/disability/crpd/convention-on-the-rights-of-persons-with-disabilities-crpd</a:t>
            </a:r>
            <a:r>
              <a:rPr lang="en-CA" sz="4000">
                <a:solidFill>
                  <a:schemeClr val="dk1"/>
                </a:solidFill>
              </a:rPr>
              <a:t> </a:t>
            </a:r>
            <a:endParaRPr sz="4000">
              <a:solidFill>
                <a:schemeClr val="dk1"/>
              </a:solidFill>
            </a:endParaRPr>
          </a:p>
        </p:txBody>
      </p:sp>
      <p:sp>
        <p:nvSpPr>
          <p:cNvPr id="71" name="Google Shape;71;p14"/>
          <p:cNvSpPr txBox="1"/>
          <p:nvPr/>
        </p:nvSpPr>
        <p:spPr>
          <a:xfrm>
            <a:off x="0" y="810000"/>
            <a:ext cx="22515900" cy="1343400"/>
          </a:xfrm>
          <a:prstGeom prst="rect">
            <a:avLst/>
          </a:prstGeom>
          <a:solidFill>
            <a:srgbClr val="4F1337"/>
          </a:solidFill>
          <a:ln>
            <a:noFill/>
          </a:ln>
        </p:spPr>
        <p:txBody>
          <a:bodyPr anchorCtr="0" anchor="ctr" bIns="50800" lIns="158400" spcFirstLastPara="1" rIns="50800" wrap="square" tIns="50800">
            <a:noAutofit/>
          </a:bodyPr>
          <a:lstStyle/>
          <a:p>
            <a:pPr indent="0" lvl="0" marL="0" marR="0" rtl="0" algn="l">
              <a:lnSpc>
                <a:spcPct val="100000"/>
              </a:lnSpc>
              <a:spcBef>
                <a:spcPts val="0"/>
              </a:spcBef>
              <a:spcAft>
                <a:spcPts val="0"/>
              </a:spcAft>
              <a:buClr>
                <a:srgbClr val="000000"/>
              </a:buClr>
              <a:buSzPts val="7200"/>
              <a:buFont typeface="Arial"/>
              <a:buNone/>
            </a:pPr>
            <a:r>
              <a:rPr b="1" lang="en-CA" sz="7200">
                <a:solidFill>
                  <a:schemeClr val="lt1"/>
                </a:solidFill>
              </a:rPr>
              <a:t>Pourquoi la CDPH est-elle importante?</a:t>
            </a:r>
            <a:endParaRPr b="1" sz="7200">
              <a:solidFill>
                <a:schemeClr val="lt1"/>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White">
  <a:themeElements>
    <a:clrScheme name="White">
      <a:dk1>
        <a:srgbClr val="000000"/>
      </a:dk1>
      <a:lt1>
        <a:srgbClr val="FFFFFF"/>
      </a:lt1>
      <a:dk2>
        <a:srgbClr val="A7A7A7"/>
      </a:dk2>
      <a:lt2>
        <a:srgbClr val="535353"/>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anWaCH Theme - Leaves">
  <a:themeElements>
    <a:clrScheme name="CanWaCH Colours">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50153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